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2" r:id="rId7"/>
    <p:sldId id="264" r:id="rId8"/>
    <p:sldId id="265" r:id="rId9"/>
    <p:sldId id="266" r:id="rId10"/>
  </p:sldIdLst>
  <p:sldSz cx="9144000" cy="6858000" type="letter"/>
  <p:notesSz cx="9296400" cy="70104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27F97BB-C833-4FB7-BDE5-3F7075034690}" styleName="Estilo temático 2 - Énfasis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124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29075" cy="350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5265738" y="0"/>
            <a:ext cx="4029075" cy="350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C167C4-3058-4693-AC40-7C3747E15B90}" type="datetimeFigureOut">
              <a:rPr lang="es-MX" smtClean="0"/>
              <a:t>24/11/2021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071813" y="876300"/>
            <a:ext cx="3152775" cy="2365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930275" y="3373438"/>
            <a:ext cx="7435850" cy="27606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6659563"/>
            <a:ext cx="4029075" cy="3508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5265738" y="6659563"/>
            <a:ext cx="4029075" cy="3508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FE2E31-0FAB-4DC9-8510-5197679FB3F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04356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30279-6271-4DD4-9294-67F0886A611D}" type="datetimeFigureOut">
              <a:rPr lang="es-MX" smtClean="0"/>
              <a:t>24/11/2021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A874E-D6F5-4933-86CF-B217C443A18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675227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30279-6271-4DD4-9294-67F0886A611D}" type="datetimeFigureOut">
              <a:rPr lang="es-MX" smtClean="0"/>
              <a:t>24/11/2021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A874E-D6F5-4933-86CF-B217C443A18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9947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30279-6271-4DD4-9294-67F0886A611D}" type="datetimeFigureOut">
              <a:rPr lang="es-MX" smtClean="0"/>
              <a:t>24/11/2021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A874E-D6F5-4933-86CF-B217C443A18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47186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11/24/2021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60361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30279-6271-4DD4-9294-67F0886A611D}" type="datetimeFigureOut">
              <a:rPr lang="es-MX" smtClean="0"/>
              <a:t>24/11/2021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A874E-D6F5-4933-86CF-B217C443A18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78045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30279-6271-4DD4-9294-67F0886A611D}" type="datetimeFigureOut">
              <a:rPr lang="es-MX" smtClean="0"/>
              <a:t>24/11/2021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A874E-D6F5-4933-86CF-B217C443A18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02062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30279-6271-4DD4-9294-67F0886A611D}" type="datetimeFigureOut">
              <a:rPr lang="es-MX" smtClean="0"/>
              <a:t>24/11/2021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A874E-D6F5-4933-86CF-B217C443A18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63940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30279-6271-4DD4-9294-67F0886A611D}" type="datetimeFigureOut">
              <a:rPr lang="es-MX" smtClean="0"/>
              <a:t>24/11/2021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A874E-D6F5-4933-86CF-B217C443A18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1308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30279-6271-4DD4-9294-67F0886A611D}" type="datetimeFigureOut">
              <a:rPr lang="es-MX" smtClean="0"/>
              <a:t>24/11/2021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A874E-D6F5-4933-86CF-B217C443A18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65604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30279-6271-4DD4-9294-67F0886A611D}" type="datetimeFigureOut">
              <a:rPr lang="es-MX" smtClean="0"/>
              <a:t>24/11/2021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A874E-D6F5-4933-86CF-B217C443A18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54672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30279-6271-4DD4-9294-67F0886A611D}" type="datetimeFigureOut">
              <a:rPr lang="es-MX" smtClean="0"/>
              <a:t>24/11/2021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A874E-D6F5-4933-86CF-B217C443A18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67011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30279-6271-4DD4-9294-67F0886A611D}" type="datetimeFigureOut">
              <a:rPr lang="es-MX" smtClean="0"/>
              <a:t>24/11/2021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A874E-D6F5-4933-86CF-B217C443A18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36737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A30279-6271-4DD4-9294-67F0886A611D}" type="datetimeFigureOut">
              <a:rPr lang="es-MX" smtClean="0"/>
              <a:t>24/11/2021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A874E-D6F5-4933-86CF-B217C443A18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38478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WordPictureWatermark11876474" descr="hoja membretada-0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4" t="2143" r="81937" b="85261"/>
          <a:stretch/>
        </p:blipFill>
        <p:spPr bwMode="auto">
          <a:xfrm>
            <a:off x="3915294" y="1176830"/>
            <a:ext cx="1607845" cy="1815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WordPictureWatermark11876474" descr="hoja membretada-0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71" t="2143" r="51727" b="87425"/>
          <a:stretch/>
        </p:blipFill>
        <p:spPr bwMode="auto">
          <a:xfrm>
            <a:off x="3359228" y="2481478"/>
            <a:ext cx="2712906" cy="116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ángulo 5"/>
          <p:cNvSpPr/>
          <p:nvPr/>
        </p:nvSpPr>
        <p:spPr>
          <a:xfrm>
            <a:off x="1491965" y="3644092"/>
            <a:ext cx="6447432" cy="108491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s-ES" sz="33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ANEXO </a:t>
            </a:r>
            <a:r>
              <a:rPr lang="es-ES" sz="33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</a:p>
          <a:p>
            <a:pPr algn="ctr"/>
            <a:r>
              <a:rPr lang="es-ES" sz="33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ESPECIFICACIONES TECNICAS</a:t>
            </a:r>
            <a:endParaRPr lang="es-ES" sz="3300" b="1" dirty="0" smtClean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861221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6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WordPictureWatermark11876474" descr="hoja membretada-0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4" t="2143" r="81937" b="85261"/>
          <a:stretch/>
        </p:blipFill>
        <p:spPr bwMode="auto">
          <a:xfrm>
            <a:off x="407298" y="297435"/>
            <a:ext cx="961406" cy="1085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WordPictureWatermark11876474" descr="hoja membretada-0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71" t="2143" r="51727" b="87425"/>
          <a:stretch/>
        </p:blipFill>
        <p:spPr bwMode="auto">
          <a:xfrm>
            <a:off x="1242774" y="423755"/>
            <a:ext cx="1622174" cy="695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upo 22"/>
          <p:cNvGrpSpPr/>
          <p:nvPr/>
        </p:nvGrpSpPr>
        <p:grpSpPr>
          <a:xfrm>
            <a:off x="6533804" y="423755"/>
            <a:ext cx="2071119" cy="825290"/>
            <a:chOff x="4875316" y="729356"/>
            <a:chExt cx="2761492" cy="1233857"/>
          </a:xfrm>
        </p:grpSpPr>
        <p:sp>
          <p:nvSpPr>
            <p:cNvPr id="9" name="Rectángulo redondeado 8"/>
            <p:cNvSpPr/>
            <p:nvPr/>
          </p:nvSpPr>
          <p:spPr>
            <a:xfrm>
              <a:off x="4881600" y="729356"/>
              <a:ext cx="2755208" cy="1233857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s-MX" sz="1350"/>
            </a:p>
          </p:txBody>
        </p:sp>
        <p:cxnSp>
          <p:nvCxnSpPr>
            <p:cNvPr id="11" name="Conector recto 10"/>
            <p:cNvCxnSpPr/>
            <p:nvPr/>
          </p:nvCxnSpPr>
          <p:spPr>
            <a:xfrm>
              <a:off x="4875316" y="1453734"/>
              <a:ext cx="2761492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ángulo 7"/>
            <p:cNvSpPr/>
            <p:nvPr/>
          </p:nvSpPr>
          <p:spPr>
            <a:xfrm>
              <a:off x="4875316" y="729356"/>
              <a:ext cx="2712616" cy="67296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es-ES" sz="825" b="1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PROGRAMA DE UNIFORMES ESCOLARES</a:t>
              </a:r>
            </a:p>
            <a:p>
              <a:pPr algn="ctr"/>
              <a:r>
                <a:rPr lang="es-ES" sz="825" b="1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GRATUITOS PARA ALUMNOS DE NIVEL BASICO</a:t>
              </a:r>
            </a:p>
          </p:txBody>
        </p:sp>
        <p:sp>
          <p:nvSpPr>
            <p:cNvPr id="6" name="Rectángulo 5"/>
            <p:cNvSpPr/>
            <p:nvPr/>
          </p:nvSpPr>
          <p:spPr>
            <a:xfrm>
              <a:off x="5009804" y="1453733"/>
              <a:ext cx="2486237" cy="4486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s-ES" sz="15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GENERO: MASCULINO</a:t>
              </a:r>
            </a:p>
          </p:txBody>
        </p:sp>
      </p:grpSp>
      <p:graphicFrame>
        <p:nvGraphicFramePr>
          <p:cNvPr id="30" name="Tabla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2029677"/>
              </p:ext>
            </p:extLst>
          </p:nvPr>
        </p:nvGraphicFramePr>
        <p:xfrm>
          <a:off x="4946592" y="1853800"/>
          <a:ext cx="3009294" cy="6643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1833">
                  <a:extLst>
                    <a:ext uri="{9D8B030D-6E8A-4147-A177-3AD203B41FA5}">
                      <a16:colId xmlns:a16="http://schemas.microsoft.com/office/drawing/2014/main" xmlns="" val="2435320265"/>
                    </a:ext>
                  </a:extLst>
                </a:gridCol>
                <a:gridCol w="2357461">
                  <a:extLst>
                    <a:ext uri="{9D8B030D-6E8A-4147-A177-3AD203B41FA5}">
                      <a16:colId xmlns:a16="http://schemas.microsoft.com/office/drawing/2014/main" xmlns="" val="2983463832"/>
                    </a:ext>
                  </a:extLst>
                </a:gridCol>
              </a:tblGrid>
              <a:tr h="132874"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1" u="none" strike="noStrike" dirty="0">
                          <a:effectLst/>
                        </a:rPr>
                        <a:t>PRENDA</a:t>
                      </a:r>
                      <a:endParaRPr lang="es-MX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1" u="none" strike="noStrike" dirty="0">
                          <a:effectLst/>
                        </a:rPr>
                        <a:t>DESCRIPCION</a:t>
                      </a:r>
                      <a:endParaRPr lang="es-MX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2155322867"/>
                  </a:ext>
                </a:extLst>
              </a:tr>
              <a:tr h="132874"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u="none" strike="noStrike">
                          <a:effectLst/>
                        </a:rPr>
                        <a:t>PANTALON</a:t>
                      </a:r>
                      <a:endParaRPr lang="es-MX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u="none" strike="noStrike" dirty="0">
                          <a:effectLst/>
                        </a:rPr>
                        <a:t>CON RESORTE TELA LISA AZUL M</a:t>
                      </a:r>
                      <a:endParaRPr lang="es-MX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2929649464"/>
                  </a:ext>
                </a:extLst>
              </a:tr>
              <a:tr h="132874"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u="none" strike="noStrike">
                          <a:effectLst/>
                        </a:rPr>
                        <a:t> </a:t>
                      </a:r>
                      <a:endParaRPr lang="es-MX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u="none" strike="noStrike" dirty="0">
                          <a:effectLst/>
                        </a:rPr>
                        <a:t>CON RESORTE TELA CUADRADA</a:t>
                      </a:r>
                      <a:endParaRPr lang="es-MX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3185336048"/>
                  </a:ext>
                </a:extLst>
              </a:tr>
              <a:tr h="132874">
                <a:tc>
                  <a:txBody>
                    <a:bodyPr/>
                    <a:lstStyle/>
                    <a:p>
                      <a:pPr algn="l" fontAlgn="b"/>
                      <a:endParaRPr lang="es-MX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PANTS ESCOLAR </a:t>
                      </a: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1723976731"/>
                  </a:ext>
                </a:extLst>
              </a:tr>
              <a:tr h="132874">
                <a:tc>
                  <a:txBody>
                    <a:bodyPr/>
                    <a:lstStyle/>
                    <a:p>
                      <a:pPr algn="l" fontAlgn="b"/>
                      <a:endParaRPr lang="es-MX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SHORT ESCOLAR </a:t>
                      </a: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2776870467"/>
                  </a:ext>
                </a:extLst>
              </a:tr>
            </a:tbl>
          </a:graphicData>
        </a:graphic>
      </p:graphicFrame>
      <p:graphicFrame>
        <p:nvGraphicFramePr>
          <p:cNvPr id="31" name="Tabla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9651250"/>
              </p:ext>
            </p:extLst>
          </p:nvPr>
        </p:nvGraphicFramePr>
        <p:xfrm>
          <a:off x="798542" y="1885701"/>
          <a:ext cx="3116752" cy="721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0263">
                  <a:extLst>
                    <a:ext uri="{9D8B030D-6E8A-4147-A177-3AD203B41FA5}">
                      <a16:colId xmlns:a16="http://schemas.microsoft.com/office/drawing/2014/main" xmlns="" val="1114591271"/>
                    </a:ext>
                  </a:extLst>
                </a:gridCol>
                <a:gridCol w="2516489">
                  <a:extLst>
                    <a:ext uri="{9D8B030D-6E8A-4147-A177-3AD203B41FA5}">
                      <a16:colId xmlns:a16="http://schemas.microsoft.com/office/drawing/2014/main" xmlns="" val="2585511212"/>
                    </a:ext>
                  </a:extLst>
                </a:gridCol>
              </a:tblGrid>
              <a:tr h="132874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1" u="none" strike="noStrike" dirty="0">
                          <a:effectLst/>
                        </a:rPr>
                        <a:t>PRENDA</a:t>
                      </a:r>
                      <a:endParaRPr lang="es-MX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1" u="none" strike="noStrike" dirty="0">
                          <a:effectLst/>
                        </a:rPr>
                        <a:t>DESCRIPCION</a:t>
                      </a:r>
                      <a:endParaRPr lang="es-MX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2801431375"/>
                  </a:ext>
                </a:extLst>
              </a:tr>
              <a:tr h="132874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u="none" strike="noStrike">
                          <a:effectLst/>
                        </a:rPr>
                        <a:t>CAMISA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u="none" strike="noStrike" dirty="0">
                          <a:effectLst/>
                        </a:rPr>
                        <a:t>BLANCA MANGA CORTA</a:t>
                      </a:r>
                      <a:endParaRPr lang="es-MX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2986133383"/>
                  </a:ext>
                </a:extLst>
              </a:tr>
              <a:tr h="132874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u="none" strike="noStrike">
                          <a:effectLst/>
                        </a:rPr>
                        <a:t> 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BLANCA MANGA LARGA </a:t>
                      </a: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2041353460"/>
                  </a:ext>
                </a:extLst>
              </a:tr>
              <a:tr h="132874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u="none" strike="noStrike">
                          <a:effectLst/>
                        </a:rPr>
                        <a:t>PLAYERA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u="none" strike="noStrike" dirty="0">
                          <a:effectLst/>
                        </a:rPr>
                        <a:t>POLO BLANCA-COLOR  </a:t>
                      </a:r>
                      <a:endParaRPr lang="es-MX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2478776124"/>
                  </a:ext>
                </a:extLst>
              </a:tr>
              <a:tr h="132874">
                <a:tc>
                  <a:txBody>
                    <a:bodyPr/>
                    <a:lstStyle/>
                    <a:p>
                      <a:pPr algn="l" fontAlgn="b"/>
                      <a:endParaRPr lang="es-MX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ESCOLAR DEPORTIVA</a:t>
                      </a: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4098966866"/>
                  </a:ext>
                </a:extLst>
              </a:tr>
            </a:tbl>
          </a:graphicData>
        </a:graphic>
      </p:graphicFrame>
      <p:grpSp>
        <p:nvGrpSpPr>
          <p:cNvPr id="40" name="Grupo 39"/>
          <p:cNvGrpSpPr/>
          <p:nvPr/>
        </p:nvGrpSpPr>
        <p:grpSpPr>
          <a:xfrm>
            <a:off x="803255" y="1454721"/>
            <a:ext cx="2066406" cy="367341"/>
            <a:chOff x="4881600" y="729356"/>
            <a:chExt cx="2755208" cy="1233857"/>
          </a:xfrm>
        </p:grpSpPr>
        <p:sp>
          <p:nvSpPr>
            <p:cNvPr id="41" name="Rectángulo redondeado 40"/>
            <p:cNvSpPr/>
            <p:nvPr/>
          </p:nvSpPr>
          <p:spPr>
            <a:xfrm>
              <a:off x="4881600" y="729356"/>
              <a:ext cx="2755208" cy="1233857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s-MX" sz="1350"/>
            </a:p>
          </p:txBody>
        </p:sp>
        <p:sp>
          <p:nvSpPr>
            <p:cNvPr id="44" name="Rectángulo 43"/>
            <p:cNvSpPr/>
            <p:nvPr/>
          </p:nvSpPr>
          <p:spPr>
            <a:xfrm>
              <a:off x="5132619" y="897643"/>
              <a:ext cx="2253181" cy="100794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s-ES" sz="15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NIVEL: PREESCOLAR</a:t>
              </a:r>
            </a:p>
          </p:txBody>
        </p:sp>
      </p:grpSp>
      <p:grpSp>
        <p:nvGrpSpPr>
          <p:cNvPr id="45" name="Grupo 44"/>
          <p:cNvGrpSpPr/>
          <p:nvPr/>
        </p:nvGrpSpPr>
        <p:grpSpPr>
          <a:xfrm>
            <a:off x="798541" y="2665649"/>
            <a:ext cx="2066406" cy="367341"/>
            <a:chOff x="4881599" y="-126398"/>
            <a:chExt cx="2755208" cy="1233857"/>
          </a:xfrm>
        </p:grpSpPr>
        <p:sp>
          <p:nvSpPr>
            <p:cNvPr id="46" name="Rectángulo redondeado 45"/>
            <p:cNvSpPr/>
            <p:nvPr/>
          </p:nvSpPr>
          <p:spPr>
            <a:xfrm>
              <a:off x="4881599" y="-126398"/>
              <a:ext cx="2755208" cy="1233857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s-MX" sz="1350"/>
            </a:p>
          </p:txBody>
        </p:sp>
        <p:sp>
          <p:nvSpPr>
            <p:cNvPr id="47" name="Rectángulo 46"/>
            <p:cNvSpPr/>
            <p:nvPr/>
          </p:nvSpPr>
          <p:spPr>
            <a:xfrm>
              <a:off x="5273463" y="32538"/>
              <a:ext cx="1971481" cy="100794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s-ES" sz="15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NIVEL: PRIMARIA</a:t>
              </a:r>
            </a:p>
          </p:txBody>
        </p:sp>
      </p:grpSp>
      <p:grpSp>
        <p:nvGrpSpPr>
          <p:cNvPr id="48" name="Grupo 47"/>
          <p:cNvGrpSpPr/>
          <p:nvPr/>
        </p:nvGrpSpPr>
        <p:grpSpPr>
          <a:xfrm>
            <a:off x="798541" y="3925782"/>
            <a:ext cx="2066406" cy="367341"/>
            <a:chOff x="4881600" y="729356"/>
            <a:chExt cx="2755208" cy="1233857"/>
          </a:xfrm>
        </p:grpSpPr>
        <p:sp>
          <p:nvSpPr>
            <p:cNvPr id="49" name="Rectángulo redondeado 48"/>
            <p:cNvSpPr/>
            <p:nvPr/>
          </p:nvSpPr>
          <p:spPr>
            <a:xfrm>
              <a:off x="4881600" y="729356"/>
              <a:ext cx="2755208" cy="1233857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s-MX" sz="1350" dirty="0"/>
            </a:p>
          </p:txBody>
        </p:sp>
        <p:sp>
          <p:nvSpPr>
            <p:cNvPr id="50" name="Rectángulo 49"/>
            <p:cNvSpPr/>
            <p:nvPr/>
          </p:nvSpPr>
          <p:spPr>
            <a:xfrm>
              <a:off x="5120823" y="897643"/>
              <a:ext cx="2276777" cy="100794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s-ES" sz="15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NIVEL: SECUNDARIA</a:t>
              </a:r>
            </a:p>
          </p:txBody>
        </p:sp>
      </p:grpSp>
      <p:graphicFrame>
        <p:nvGraphicFramePr>
          <p:cNvPr id="51" name="Tabla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6203867"/>
              </p:ext>
            </p:extLst>
          </p:nvPr>
        </p:nvGraphicFramePr>
        <p:xfrm>
          <a:off x="4951095" y="3052998"/>
          <a:ext cx="3087313" cy="82343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68732">
                  <a:extLst>
                    <a:ext uri="{9D8B030D-6E8A-4147-A177-3AD203B41FA5}">
                      <a16:colId xmlns:a16="http://schemas.microsoft.com/office/drawing/2014/main" xmlns="" val="935834025"/>
                    </a:ext>
                  </a:extLst>
                </a:gridCol>
                <a:gridCol w="2418581">
                  <a:extLst>
                    <a:ext uri="{9D8B030D-6E8A-4147-A177-3AD203B41FA5}">
                      <a16:colId xmlns:a16="http://schemas.microsoft.com/office/drawing/2014/main" xmlns="" val="876976866"/>
                    </a:ext>
                  </a:extLst>
                </a:gridCol>
              </a:tblGrid>
              <a:tr h="128588"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1" u="none" strike="noStrike" dirty="0">
                          <a:effectLst/>
                        </a:rPr>
                        <a:t>PRENDA</a:t>
                      </a:r>
                      <a:endParaRPr lang="es-MX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1" u="none" strike="noStrike" dirty="0">
                          <a:effectLst/>
                        </a:rPr>
                        <a:t>DESCRIPCION</a:t>
                      </a:r>
                      <a:endParaRPr lang="es-MX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3976098895"/>
                  </a:ext>
                </a:extLst>
              </a:tr>
              <a:tr h="150019"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u="none" strike="noStrike">
                          <a:effectLst/>
                        </a:rPr>
                        <a:t>PANTALON</a:t>
                      </a:r>
                      <a:endParaRPr lang="es-MX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u="none" strike="noStrike" dirty="0">
                          <a:effectLst/>
                        </a:rPr>
                        <a:t>CON RESORTE TELA CUADRADA</a:t>
                      </a:r>
                      <a:endParaRPr lang="es-MX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3640411952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u="none" strike="noStrike">
                          <a:effectLst/>
                        </a:rPr>
                        <a:t> </a:t>
                      </a:r>
                      <a:endParaRPr lang="es-MX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u="none" strike="noStrike" dirty="0">
                          <a:effectLst/>
                        </a:rPr>
                        <a:t>CON RESORTE TELA LISA</a:t>
                      </a:r>
                      <a:endParaRPr lang="es-MX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2066461237"/>
                  </a:ext>
                </a:extLst>
              </a:tr>
              <a:tr h="128588"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u="none" strike="noStrike" dirty="0">
                          <a:effectLst/>
                        </a:rPr>
                        <a:t> </a:t>
                      </a:r>
                      <a:endParaRPr lang="es-MX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 RESORTE TELA TERGAL LANA GRIS</a:t>
                      </a: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2926427397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u="none" strike="noStrike" dirty="0">
                          <a:effectLst/>
                        </a:rPr>
                        <a:t> </a:t>
                      </a:r>
                      <a:endParaRPr lang="es-MX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PANTS ESCOLAR</a:t>
                      </a: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1763008465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l" fontAlgn="b"/>
                      <a:endParaRPr lang="es-MX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SHORT ESCOLAR </a:t>
                      </a: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507967947"/>
                  </a:ext>
                </a:extLst>
              </a:tr>
            </a:tbl>
          </a:graphicData>
        </a:graphic>
      </p:graphicFrame>
      <p:graphicFrame>
        <p:nvGraphicFramePr>
          <p:cNvPr id="52" name="Tabla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5972092"/>
              </p:ext>
            </p:extLst>
          </p:nvPr>
        </p:nvGraphicFramePr>
        <p:xfrm>
          <a:off x="798541" y="3064342"/>
          <a:ext cx="3116753" cy="74009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0264">
                  <a:extLst>
                    <a:ext uri="{9D8B030D-6E8A-4147-A177-3AD203B41FA5}">
                      <a16:colId xmlns:a16="http://schemas.microsoft.com/office/drawing/2014/main" xmlns="" val="3637129296"/>
                    </a:ext>
                  </a:extLst>
                </a:gridCol>
                <a:gridCol w="2516489">
                  <a:extLst>
                    <a:ext uri="{9D8B030D-6E8A-4147-A177-3AD203B41FA5}">
                      <a16:colId xmlns:a16="http://schemas.microsoft.com/office/drawing/2014/main" xmlns="" val="2015842248"/>
                    </a:ext>
                  </a:extLst>
                </a:gridCol>
              </a:tblGrid>
              <a:tr h="128588"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1" u="none" strike="noStrike" dirty="0">
                          <a:effectLst/>
                        </a:rPr>
                        <a:t>PRENDA</a:t>
                      </a:r>
                      <a:endParaRPr lang="es-MX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1" u="none" strike="noStrike" dirty="0">
                          <a:effectLst/>
                        </a:rPr>
                        <a:t>DESCRIPCION</a:t>
                      </a:r>
                      <a:endParaRPr lang="es-MX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2301115123"/>
                  </a:ext>
                </a:extLst>
              </a:tr>
              <a:tr h="150019"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u="none" strike="noStrike">
                          <a:effectLst/>
                        </a:rPr>
                        <a:t>CAMISA</a:t>
                      </a:r>
                      <a:endParaRPr lang="es-MX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u="none" strike="noStrike" dirty="0">
                          <a:effectLst/>
                        </a:rPr>
                        <a:t>BLANCA MAGA CORTA</a:t>
                      </a:r>
                      <a:endParaRPr lang="es-MX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2451534518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u="none" strike="noStrike">
                          <a:effectLst/>
                        </a:rPr>
                        <a:t> </a:t>
                      </a:r>
                      <a:endParaRPr lang="es-MX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u="none" strike="noStrike" dirty="0">
                          <a:effectLst/>
                        </a:rPr>
                        <a:t>BLANCA MANGA LARGA</a:t>
                      </a:r>
                      <a:endParaRPr lang="es-MX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1199607795"/>
                  </a:ext>
                </a:extLst>
              </a:tr>
              <a:tr h="128588"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u="none" strike="noStrike">
                          <a:effectLst/>
                        </a:rPr>
                        <a:t>PLAYERA</a:t>
                      </a:r>
                      <a:endParaRPr lang="es-MX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u="none" strike="noStrike" dirty="0">
                          <a:effectLst/>
                        </a:rPr>
                        <a:t>POLO BLANCA-COLOR </a:t>
                      </a:r>
                      <a:endParaRPr lang="es-MX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3555942714"/>
                  </a:ext>
                </a:extLst>
              </a:tr>
              <a:tr h="128588">
                <a:tc>
                  <a:txBody>
                    <a:bodyPr/>
                    <a:lstStyle/>
                    <a:p>
                      <a:pPr algn="l" fontAlgn="b"/>
                      <a:endParaRPr lang="es-MX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ESCOLAR DEPORTIVA</a:t>
                      </a: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3607536150"/>
                  </a:ext>
                </a:extLst>
              </a:tr>
            </a:tbl>
          </a:graphicData>
        </a:graphic>
      </p:graphicFrame>
      <p:graphicFrame>
        <p:nvGraphicFramePr>
          <p:cNvPr id="53" name="Tabla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6267916"/>
              </p:ext>
            </p:extLst>
          </p:nvPr>
        </p:nvGraphicFramePr>
        <p:xfrm>
          <a:off x="4956096" y="4318498"/>
          <a:ext cx="3116753" cy="15273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5110">
                  <a:extLst>
                    <a:ext uri="{9D8B030D-6E8A-4147-A177-3AD203B41FA5}">
                      <a16:colId xmlns:a16="http://schemas.microsoft.com/office/drawing/2014/main" xmlns="" val="3424430236"/>
                    </a:ext>
                  </a:extLst>
                </a:gridCol>
                <a:gridCol w="2441643">
                  <a:extLst>
                    <a:ext uri="{9D8B030D-6E8A-4147-A177-3AD203B41FA5}">
                      <a16:colId xmlns:a16="http://schemas.microsoft.com/office/drawing/2014/main" xmlns="" val="3135927516"/>
                    </a:ext>
                  </a:extLst>
                </a:gridCol>
              </a:tblGrid>
              <a:tr h="128588"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1" u="none" strike="noStrike" dirty="0">
                          <a:effectLst/>
                        </a:rPr>
                        <a:t>PRENDA</a:t>
                      </a:r>
                      <a:endParaRPr lang="es-MX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1" u="none" strike="noStrike" dirty="0">
                          <a:effectLst/>
                        </a:rPr>
                        <a:t>DESCRIPCION</a:t>
                      </a:r>
                      <a:endParaRPr lang="es-MX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964885936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u="none" strike="noStrike">
                          <a:effectLst/>
                        </a:rPr>
                        <a:t>PANTALON</a:t>
                      </a:r>
                      <a:endParaRPr lang="es-MX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u="none" strike="noStrike" dirty="0">
                          <a:effectLst/>
                        </a:rPr>
                        <a:t>CON RESORTE TELA LISA AZUL M SEC 5 “ALFREDO VELASCO CISNEROS”</a:t>
                      </a:r>
                      <a:endParaRPr lang="es-MX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33306047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u="none" strike="noStrike" dirty="0">
                          <a:effectLst/>
                        </a:rPr>
                        <a:t> </a:t>
                      </a:r>
                      <a:endParaRPr lang="es-MX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 dirty="0">
                          <a:effectLst/>
                        </a:rPr>
                        <a:t>CON PINZAS TERGAL DE LANA</a:t>
                      </a:r>
                      <a:endParaRPr lang="es-E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1630907811"/>
                  </a:ext>
                </a:extLst>
              </a:tr>
              <a:tr h="128588"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u="none" strike="noStrike">
                          <a:effectLst/>
                        </a:rPr>
                        <a:t> </a:t>
                      </a:r>
                      <a:endParaRPr lang="es-MX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u="none" strike="noStrike" dirty="0">
                          <a:effectLst/>
                        </a:rPr>
                        <a:t>CON RESORTE TELA CUADRADA SEC 35 “JOSÉ VASCONCELOS CALDERÓN”</a:t>
                      </a:r>
                      <a:endParaRPr lang="es-MX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2005876440"/>
                  </a:ext>
                </a:extLst>
              </a:tr>
              <a:tr h="128588"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u="none" strike="noStrike">
                          <a:effectLst/>
                        </a:rPr>
                        <a:t> </a:t>
                      </a:r>
                      <a:endParaRPr lang="es-MX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u="none" strike="noStrike" dirty="0">
                          <a:effectLst/>
                        </a:rPr>
                        <a:t>CON RESORTE TELA PATA DE GALLO ACRI TECNICA </a:t>
                      </a:r>
                      <a:endParaRPr lang="es-MX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1300312282"/>
                  </a:ext>
                </a:extLst>
              </a:tr>
              <a:tr h="128588"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u="none" strike="noStrike" dirty="0">
                          <a:effectLst/>
                        </a:rPr>
                        <a:t> </a:t>
                      </a:r>
                      <a:endParaRPr lang="es-MX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 dirty="0">
                          <a:effectLst/>
                        </a:rPr>
                        <a:t>SIN RESORTE  TERGAL DE LANA TELESECUNDARIA</a:t>
                      </a:r>
                      <a:endParaRPr lang="es-E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2982934732"/>
                  </a:ext>
                </a:extLst>
              </a:tr>
              <a:tr h="219032"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u="none" strike="noStrike">
                          <a:effectLst/>
                        </a:rPr>
                        <a:t> </a:t>
                      </a:r>
                      <a:endParaRPr lang="es-MX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 dirty="0">
                          <a:effectLst/>
                        </a:rPr>
                        <a:t>SIN RESORTE TELA TIPO GABARDINA BEIGE SEC 1 “BÉNITO JUÁREZ”</a:t>
                      </a:r>
                      <a:endParaRPr lang="es-E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4091124907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l" fontAlgn="b"/>
                      <a:endParaRPr lang="es-MX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800" u="none" strike="noStrike" dirty="0">
                          <a:effectLst/>
                        </a:rPr>
                        <a:t>PANTS ESCOLAR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293339587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l" fontAlgn="b"/>
                      <a:endParaRPr lang="es-MX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SHORT ESCOLAR</a:t>
                      </a: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3328492915"/>
                  </a:ext>
                </a:extLst>
              </a:tr>
            </a:tbl>
          </a:graphicData>
        </a:graphic>
      </p:graphicFrame>
      <p:graphicFrame>
        <p:nvGraphicFramePr>
          <p:cNvPr id="54" name="Tabla 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3321483"/>
              </p:ext>
            </p:extLst>
          </p:nvPr>
        </p:nvGraphicFramePr>
        <p:xfrm>
          <a:off x="768409" y="4383095"/>
          <a:ext cx="3146885" cy="8382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6067">
                  <a:extLst>
                    <a:ext uri="{9D8B030D-6E8A-4147-A177-3AD203B41FA5}">
                      <a16:colId xmlns:a16="http://schemas.microsoft.com/office/drawing/2014/main" xmlns="" val="4001870478"/>
                    </a:ext>
                  </a:extLst>
                </a:gridCol>
                <a:gridCol w="2540818">
                  <a:extLst>
                    <a:ext uri="{9D8B030D-6E8A-4147-A177-3AD203B41FA5}">
                      <a16:colId xmlns:a16="http://schemas.microsoft.com/office/drawing/2014/main" xmlns="" val="1919384177"/>
                    </a:ext>
                  </a:extLst>
                </a:gridCol>
              </a:tblGrid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u="none" strike="noStrike" dirty="0">
                          <a:effectLst/>
                        </a:rPr>
                        <a:t>PRENDA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u="none" strike="noStrike" dirty="0">
                          <a:effectLst/>
                        </a:rPr>
                        <a:t>DESCRIPCION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40812514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u="none" strike="noStrike">
                          <a:effectLst/>
                        </a:rPr>
                        <a:t>CAMISA</a:t>
                      </a:r>
                      <a:endParaRPr lang="es-MX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u="none" strike="noStrike" dirty="0">
                          <a:effectLst/>
                        </a:rPr>
                        <a:t>BLANCA MANGA CORTA</a:t>
                      </a:r>
                      <a:endParaRPr lang="es-MX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5754736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u="none" strike="noStrike">
                          <a:effectLst/>
                        </a:rPr>
                        <a:t> </a:t>
                      </a:r>
                      <a:endParaRPr lang="es-MX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u="none" strike="noStrike" dirty="0">
                          <a:effectLst/>
                        </a:rPr>
                        <a:t>BLANCA MANGA LARGA</a:t>
                      </a:r>
                      <a:endParaRPr lang="es-MX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2737466108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u="none" strike="noStrike">
                          <a:effectLst/>
                        </a:rPr>
                        <a:t>PLAYERA</a:t>
                      </a:r>
                      <a:endParaRPr lang="es-MX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u="none" strike="noStrike" dirty="0">
                          <a:effectLst/>
                        </a:rPr>
                        <a:t>POLO DEPORTIVA </a:t>
                      </a:r>
                      <a:endParaRPr lang="es-MX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225774503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u="none" strike="noStrike">
                          <a:effectLst/>
                        </a:rPr>
                        <a:t> </a:t>
                      </a:r>
                      <a:endParaRPr lang="es-MX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000" u="none" strike="noStrike" dirty="0">
                          <a:effectLst/>
                        </a:rPr>
                        <a:t>PLAYERA SECUNDARIA TECNICA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4027767195"/>
                  </a:ext>
                </a:extLst>
              </a:tr>
            </a:tbl>
          </a:graphicData>
        </a:graphic>
      </p:graphicFrame>
      <p:sp>
        <p:nvSpPr>
          <p:cNvPr id="26" name="Rectángulo redondeado 48">
            <a:extLst>
              <a:ext uri="{FF2B5EF4-FFF2-40B4-BE49-F238E27FC236}">
                <a16:creationId xmlns:a16="http://schemas.microsoft.com/office/drawing/2014/main" xmlns="" id="{E7EF95D8-62F3-46F1-B133-4C41C00D4B26}"/>
              </a:ext>
            </a:extLst>
          </p:cNvPr>
          <p:cNvSpPr/>
          <p:nvPr/>
        </p:nvSpPr>
        <p:spPr>
          <a:xfrm>
            <a:off x="786778" y="5275887"/>
            <a:ext cx="2066406" cy="367341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MX" sz="1350" dirty="0"/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xmlns="" id="{9B647C76-A957-4C91-8DBB-01DF1C5063FC}"/>
              </a:ext>
            </a:extLst>
          </p:cNvPr>
          <p:cNvSpPr/>
          <p:nvPr/>
        </p:nvSpPr>
        <p:spPr>
          <a:xfrm>
            <a:off x="798541" y="5307448"/>
            <a:ext cx="1699504" cy="3000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68580" tIns="34290" rIns="68580" bIns="34290">
            <a:spAutoFit/>
          </a:bodyPr>
          <a:lstStyle/>
          <a:p>
            <a:pPr algn="ctr"/>
            <a:r>
              <a:rPr lang="es-ES" sz="15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TODOS LOS NIVELES</a:t>
            </a:r>
          </a:p>
        </p:txBody>
      </p:sp>
      <p:graphicFrame>
        <p:nvGraphicFramePr>
          <p:cNvPr id="28" name="Tabla 27">
            <a:extLst>
              <a:ext uri="{FF2B5EF4-FFF2-40B4-BE49-F238E27FC236}">
                <a16:creationId xmlns:a16="http://schemas.microsoft.com/office/drawing/2014/main" xmlns="" id="{16FA952E-3AB0-4438-AF5A-262AC4B0F6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9103576"/>
              </p:ext>
            </p:extLst>
          </p:nvPr>
        </p:nvGraphicFramePr>
        <p:xfrm>
          <a:off x="768409" y="5799954"/>
          <a:ext cx="3146886" cy="6858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46886">
                  <a:extLst>
                    <a:ext uri="{9D8B030D-6E8A-4147-A177-3AD203B41FA5}">
                      <a16:colId xmlns:a16="http://schemas.microsoft.com/office/drawing/2014/main" xmlns="" val="4001870478"/>
                    </a:ext>
                  </a:extLst>
                </a:gridCol>
              </a:tblGrid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u="none" strike="noStrike" dirty="0">
                          <a:effectLst/>
                        </a:rPr>
                        <a:t>PRENDA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408125149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u="none" strike="noStrike" dirty="0">
                          <a:effectLst/>
                        </a:rPr>
                        <a:t>PLAYERA CUELLO RUSO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225774503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u="none" strike="noStrike" dirty="0">
                          <a:effectLst/>
                        </a:rPr>
                        <a:t> CALCETINES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4027767195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CALCETA DEPORTIVA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25811469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79776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6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WordPictureWatermark11876474" descr="hoja membretada-0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4" t="2143" r="81937" b="85261"/>
          <a:stretch/>
        </p:blipFill>
        <p:spPr bwMode="auto">
          <a:xfrm>
            <a:off x="407298" y="297435"/>
            <a:ext cx="961406" cy="1085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WordPictureWatermark11876474" descr="hoja membretada-0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71" t="2143" r="51727" b="87425"/>
          <a:stretch/>
        </p:blipFill>
        <p:spPr bwMode="auto">
          <a:xfrm>
            <a:off x="1242774" y="423755"/>
            <a:ext cx="1622174" cy="695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upo 22"/>
          <p:cNvGrpSpPr/>
          <p:nvPr/>
        </p:nvGrpSpPr>
        <p:grpSpPr>
          <a:xfrm>
            <a:off x="6533804" y="423755"/>
            <a:ext cx="2071119" cy="825290"/>
            <a:chOff x="4875316" y="729356"/>
            <a:chExt cx="2761492" cy="1233857"/>
          </a:xfrm>
        </p:grpSpPr>
        <p:sp>
          <p:nvSpPr>
            <p:cNvPr id="9" name="Rectángulo redondeado 8"/>
            <p:cNvSpPr/>
            <p:nvPr/>
          </p:nvSpPr>
          <p:spPr>
            <a:xfrm>
              <a:off x="4881600" y="729356"/>
              <a:ext cx="2755208" cy="1233857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s-MX" sz="1350"/>
            </a:p>
          </p:txBody>
        </p:sp>
        <p:cxnSp>
          <p:nvCxnSpPr>
            <p:cNvPr id="11" name="Conector recto 10"/>
            <p:cNvCxnSpPr/>
            <p:nvPr/>
          </p:nvCxnSpPr>
          <p:spPr>
            <a:xfrm>
              <a:off x="4875316" y="1453734"/>
              <a:ext cx="2761492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ángulo 7"/>
            <p:cNvSpPr/>
            <p:nvPr/>
          </p:nvSpPr>
          <p:spPr>
            <a:xfrm>
              <a:off x="4875316" y="729356"/>
              <a:ext cx="2712616" cy="67296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es-ES" sz="825" b="1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PROGRAMA DE UNIFORMES ESCOLARES</a:t>
              </a:r>
            </a:p>
            <a:p>
              <a:pPr algn="ctr"/>
              <a:r>
                <a:rPr lang="es-ES" sz="825" b="1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GRATUITOS PARA ALUMNOS DE NIVEL BASICO</a:t>
              </a:r>
            </a:p>
          </p:txBody>
        </p:sp>
        <p:sp>
          <p:nvSpPr>
            <p:cNvPr id="6" name="Rectángulo 5"/>
            <p:cNvSpPr/>
            <p:nvPr/>
          </p:nvSpPr>
          <p:spPr>
            <a:xfrm>
              <a:off x="5079271" y="1453733"/>
              <a:ext cx="2347311" cy="4486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s-ES" sz="15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GENERO: FEMENINO</a:t>
              </a:r>
            </a:p>
          </p:txBody>
        </p:sp>
      </p:grpSp>
      <p:grpSp>
        <p:nvGrpSpPr>
          <p:cNvPr id="40" name="Grupo 39"/>
          <p:cNvGrpSpPr/>
          <p:nvPr/>
        </p:nvGrpSpPr>
        <p:grpSpPr>
          <a:xfrm>
            <a:off x="803255" y="1678011"/>
            <a:ext cx="2066406" cy="367341"/>
            <a:chOff x="4881600" y="729356"/>
            <a:chExt cx="2755208" cy="1233857"/>
          </a:xfrm>
        </p:grpSpPr>
        <p:sp>
          <p:nvSpPr>
            <p:cNvPr id="41" name="Rectángulo redondeado 40"/>
            <p:cNvSpPr/>
            <p:nvPr/>
          </p:nvSpPr>
          <p:spPr>
            <a:xfrm>
              <a:off x="4881600" y="729356"/>
              <a:ext cx="2755208" cy="1233857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s-MX" sz="1350"/>
            </a:p>
          </p:txBody>
        </p:sp>
        <p:sp>
          <p:nvSpPr>
            <p:cNvPr id="44" name="Rectángulo 43"/>
            <p:cNvSpPr/>
            <p:nvPr/>
          </p:nvSpPr>
          <p:spPr>
            <a:xfrm>
              <a:off x="5132619" y="897643"/>
              <a:ext cx="2253181" cy="100794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s-ES" sz="15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NIVEL: PREESCOLAR</a:t>
              </a:r>
            </a:p>
          </p:txBody>
        </p:sp>
      </p:grp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2569758"/>
              </p:ext>
            </p:extLst>
          </p:nvPr>
        </p:nvGraphicFramePr>
        <p:xfrm>
          <a:off x="4148666" y="2381250"/>
          <a:ext cx="4419600" cy="12211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9926">
                  <a:extLst>
                    <a:ext uri="{9D8B030D-6E8A-4147-A177-3AD203B41FA5}">
                      <a16:colId xmlns:a16="http://schemas.microsoft.com/office/drawing/2014/main" xmlns="" val="3569518368"/>
                    </a:ext>
                  </a:extLst>
                </a:gridCol>
                <a:gridCol w="3759674">
                  <a:extLst>
                    <a:ext uri="{9D8B030D-6E8A-4147-A177-3AD203B41FA5}">
                      <a16:colId xmlns:a16="http://schemas.microsoft.com/office/drawing/2014/main" xmlns="" val="3956836651"/>
                    </a:ext>
                  </a:extLst>
                </a:gridCol>
              </a:tblGrid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PRENDA</a:t>
                      </a:r>
                      <a:endParaRPr lang="es-MX" sz="11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DESCRIPCION</a:t>
                      </a:r>
                      <a:endParaRPr lang="es-MX" sz="11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4809977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>
                          <a:effectLst/>
                        </a:rPr>
                        <a:t>FALDA</a:t>
                      </a:r>
                      <a:endParaRPr lang="es-MX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b="1" u="none" strike="noStrike" dirty="0">
                          <a:effectLst/>
                        </a:rPr>
                        <a:t>CON PETO Y TABLEADA TELA CUADRADA Y LISA (BLANCA O DE COLOR) 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5784391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es-MX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ESCOLAR TABLEADA CUADRADA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2494138187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 dirty="0">
                          <a:effectLst/>
                        </a:rPr>
                        <a:t>JUMPER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 dirty="0">
                          <a:effectLst/>
                        </a:rPr>
                        <a:t>JUMPER 4 MADRES CRUZADO, TELA CUADRADA CORTE ESPECIAL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4277100748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>
                          <a:effectLst/>
                        </a:rPr>
                        <a:t> </a:t>
                      </a:r>
                      <a:endParaRPr lang="es-MX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b="1" u="none" strike="noStrike" dirty="0">
                          <a:effectLst/>
                        </a:rPr>
                        <a:t>JUMPER 4 MADRES TELA CUADRADA/LISA 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703107384"/>
                  </a:ext>
                </a:extLst>
              </a:tr>
            </a:tbl>
          </a:graphicData>
        </a:graphic>
      </p:graphicFrame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524958"/>
              </p:ext>
            </p:extLst>
          </p:nvPr>
        </p:nvGraphicFramePr>
        <p:xfrm>
          <a:off x="803255" y="2381250"/>
          <a:ext cx="2987349" cy="13049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09103">
                  <a:extLst>
                    <a:ext uri="{9D8B030D-6E8A-4147-A177-3AD203B41FA5}">
                      <a16:colId xmlns:a16="http://schemas.microsoft.com/office/drawing/2014/main" xmlns="" val="3585508987"/>
                    </a:ext>
                  </a:extLst>
                </a:gridCol>
                <a:gridCol w="2278246">
                  <a:extLst>
                    <a:ext uri="{9D8B030D-6E8A-4147-A177-3AD203B41FA5}">
                      <a16:colId xmlns:a16="http://schemas.microsoft.com/office/drawing/2014/main" xmlns="" val="1706664071"/>
                    </a:ext>
                  </a:extLst>
                </a:gridCol>
              </a:tblGrid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PRENDA</a:t>
                      </a:r>
                      <a:endParaRPr lang="es-MX" sz="11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DESCRIPCION</a:t>
                      </a:r>
                      <a:endParaRPr lang="es-MX" sz="11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42583825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 dirty="0">
                          <a:effectLst/>
                        </a:rPr>
                        <a:t>CAMISA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 dirty="0">
                          <a:effectLst/>
                        </a:rPr>
                        <a:t>AMARILLA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2700206367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>
                          <a:effectLst/>
                        </a:rPr>
                        <a:t> </a:t>
                      </a:r>
                      <a:endParaRPr lang="es-MX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 dirty="0">
                          <a:effectLst/>
                        </a:rPr>
                        <a:t>CAMISA BLANCA MANGA CORTA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3262621299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 dirty="0">
                          <a:effectLst/>
                        </a:rPr>
                        <a:t>BLUSA 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 dirty="0">
                          <a:effectLst/>
                        </a:rPr>
                        <a:t>SOLAPA SEMIREDONDA 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674061479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 fontAlgn="b"/>
                      <a:endParaRPr lang="es-MX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BLANCA MANGA LARGA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759937674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>
                          <a:effectLst/>
                        </a:rPr>
                        <a:t>PLAYERA</a:t>
                      </a:r>
                      <a:endParaRPr lang="es-MX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 dirty="0">
                          <a:effectLst/>
                        </a:rPr>
                        <a:t>POLO BLANCA/COLOR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2931281353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endParaRPr lang="es-MX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DEPORTIVA ESCOLAR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238268188"/>
                  </a:ext>
                </a:extLst>
              </a:tr>
            </a:tbl>
          </a:graphicData>
        </a:graphic>
      </p:graphicFrame>
      <p:graphicFrame>
        <p:nvGraphicFramePr>
          <p:cNvPr id="15" name="Tabla 14">
            <a:extLst>
              <a:ext uri="{FF2B5EF4-FFF2-40B4-BE49-F238E27FC236}">
                <a16:creationId xmlns:a16="http://schemas.microsoft.com/office/drawing/2014/main" xmlns="" id="{AD20FE76-6EF0-4129-B60A-08C7B12D8B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4793839"/>
              </p:ext>
            </p:extLst>
          </p:nvPr>
        </p:nvGraphicFramePr>
        <p:xfrm>
          <a:off x="803255" y="4469749"/>
          <a:ext cx="3146886" cy="10287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46886">
                  <a:extLst>
                    <a:ext uri="{9D8B030D-6E8A-4147-A177-3AD203B41FA5}">
                      <a16:colId xmlns:a16="http://schemas.microsoft.com/office/drawing/2014/main" xmlns="" val="4001870478"/>
                    </a:ext>
                  </a:extLst>
                </a:gridCol>
              </a:tblGrid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PRENDA</a:t>
                      </a:r>
                      <a:endParaRPr lang="es-MX" sz="1000" b="1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408125149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1" u="none" strike="noStrike" dirty="0">
                          <a:effectLst/>
                        </a:rPr>
                        <a:t>PLAYERA CUELLO RUSO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225774503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1" u="none" strike="noStrike" dirty="0">
                          <a:effectLst/>
                        </a:rPr>
                        <a:t> CALCETA ESCOLAR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4027767195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CALCETA DEPORTIVA ESCOLAR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2581146943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MALLA ACRILAN ESCOLAR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524447592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SHORT LICRA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8832058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8079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6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WordPictureWatermark11876474" descr="hoja membretada-0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4" t="2143" r="81937" b="85261"/>
          <a:stretch/>
        </p:blipFill>
        <p:spPr bwMode="auto">
          <a:xfrm>
            <a:off x="407298" y="297435"/>
            <a:ext cx="961406" cy="1085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WordPictureWatermark11876474" descr="hoja membretada-0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71" t="2143" r="51727" b="87425"/>
          <a:stretch/>
        </p:blipFill>
        <p:spPr bwMode="auto">
          <a:xfrm>
            <a:off x="1242774" y="423755"/>
            <a:ext cx="1622174" cy="695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upo 22"/>
          <p:cNvGrpSpPr/>
          <p:nvPr/>
        </p:nvGrpSpPr>
        <p:grpSpPr>
          <a:xfrm>
            <a:off x="6533804" y="423755"/>
            <a:ext cx="2071119" cy="825290"/>
            <a:chOff x="4875316" y="729356"/>
            <a:chExt cx="2761492" cy="1233857"/>
          </a:xfrm>
        </p:grpSpPr>
        <p:sp>
          <p:nvSpPr>
            <p:cNvPr id="9" name="Rectángulo redondeado 8"/>
            <p:cNvSpPr/>
            <p:nvPr/>
          </p:nvSpPr>
          <p:spPr>
            <a:xfrm>
              <a:off x="4881600" y="729356"/>
              <a:ext cx="2755208" cy="1233857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s-MX" sz="1350"/>
            </a:p>
          </p:txBody>
        </p:sp>
        <p:cxnSp>
          <p:nvCxnSpPr>
            <p:cNvPr id="11" name="Conector recto 10"/>
            <p:cNvCxnSpPr/>
            <p:nvPr/>
          </p:nvCxnSpPr>
          <p:spPr>
            <a:xfrm>
              <a:off x="4875316" y="1453734"/>
              <a:ext cx="2761492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ángulo 7"/>
            <p:cNvSpPr/>
            <p:nvPr/>
          </p:nvSpPr>
          <p:spPr>
            <a:xfrm>
              <a:off x="4875316" y="729356"/>
              <a:ext cx="2712616" cy="67296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es-ES" sz="825" b="1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PROGRAMA DE UNIFORMES ESCOLARES</a:t>
              </a:r>
            </a:p>
            <a:p>
              <a:pPr algn="ctr"/>
              <a:r>
                <a:rPr lang="es-ES" sz="825" b="1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GRATUITOS PARA ALUMNOS DE NIVEL BASICO</a:t>
              </a:r>
            </a:p>
          </p:txBody>
        </p:sp>
        <p:sp>
          <p:nvSpPr>
            <p:cNvPr id="6" name="Rectángulo 5"/>
            <p:cNvSpPr/>
            <p:nvPr/>
          </p:nvSpPr>
          <p:spPr>
            <a:xfrm>
              <a:off x="5079271" y="1453733"/>
              <a:ext cx="2347311" cy="4486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s-ES" sz="15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GENERO: FEMENINO</a:t>
              </a:r>
            </a:p>
          </p:txBody>
        </p:sp>
      </p:grpSp>
      <p:grpSp>
        <p:nvGrpSpPr>
          <p:cNvPr id="40" name="Grupo 39"/>
          <p:cNvGrpSpPr/>
          <p:nvPr/>
        </p:nvGrpSpPr>
        <p:grpSpPr>
          <a:xfrm>
            <a:off x="803255" y="1678011"/>
            <a:ext cx="2066406" cy="367341"/>
            <a:chOff x="4881600" y="729356"/>
            <a:chExt cx="2755208" cy="1233857"/>
          </a:xfrm>
        </p:grpSpPr>
        <p:sp>
          <p:nvSpPr>
            <p:cNvPr id="41" name="Rectángulo redondeado 40"/>
            <p:cNvSpPr/>
            <p:nvPr/>
          </p:nvSpPr>
          <p:spPr>
            <a:xfrm>
              <a:off x="4881600" y="729356"/>
              <a:ext cx="2755208" cy="1233857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s-MX" sz="1350"/>
            </a:p>
          </p:txBody>
        </p:sp>
        <p:sp>
          <p:nvSpPr>
            <p:cNvPr id="44" name="Rectángulo 43"/>
            <p:cNvSpPr/>
            <p:nvPr/>
          </p:nvSpPr>
          <p:spPr>
            <a:xfrm>
              <a:off x="5273468" y="897643"/>
              <a:ext cx="1971480" cy="100794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s-ES" sz="15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NIVEL: PRIMARIA</a:t>
              </a:r>
            </a:p>
          </p:txBody>
        </p:sp>
      </p:grpSp>
      <p:graphicFrame>
        <p:nvGraphicFramePr>
          <p:cNvPr id="7" name="Tab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2100217"/>
              </p:ext>
            </p:extLst>
          </p:nvPr>
        </p:nvGraphicFramePr>
        <p:xfrm>
          <a:off x="803255" y="2381250"/>
          <a:ext cx="3037225" cy="12763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0943">
                  <a:extLst>
                    <a:ext uri="{9D8B030D-6E8A-4147-A177-3AD203B41FA5}">
                      <a16:colId xmlns:a16="http://schemas.microsoft.com/office/drawing/2014/main" xmlns="" val="3745964281"/>
                    </a:ext>
                  </a:extLst>
                </a:gridCol>
                <a:gridCol w="2316282">
                  <a:extLst>
                    <a:ext uri="{9D8B030D-6E8A-4147-A177-3AD203B41FA5}">
                      <a16:colId xmlns:a16="http://schemas.microsoft.com/office/drawing/2014/main" xmlns="" val="2494719820"/>
                    </a:ext>
                  </a:extLst>
                </a:gridCol>
              </a:tblGrid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PRENDA</a:t>
                      </a:r>
                      <a:endParaRPr lang="es-MX" sz="11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DESCRIPCION</a:t>
                      </a:r>
                      <a:endParaRPr lang="es-MX" sz="11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236494662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 dirty="0">
                          <a:effectLst/>
                        </a:rPr>
                        <a:t>CAMISA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 dirty="0">
                          <a:effectLst/>
                        </a:rPr>
                        <a:t>BLANCA MANGA CORTA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55984586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endParaRPr lang="es-MX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BLANCA MANGA LARGA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4253354997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>
                          <a:effectLst/>
                        </a:rPr>
                        <a:t>BLUSA</a:t>
                      </a:r>
                      <a:endParaRPr lang="es-MX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 dirty="0">
                          <a:effectLst/>
                        </a:rPr>
                        <a:t>BLANCA CUELLO CON SOLAPA REDONDA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188854503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>
                          <a:effectLst/>
                        </a:rPr>
                        <a:t>PLAYERA</a:t>
                      </a:r>
                      <a:endParaRPr lang="es-MX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 dirty="0">
                          <a:effectLst/>
                        </a:rPr>
                        <a:t>POLO GRIS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3442921751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endParaRPr lang="es-MX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DEPORTIVA ESCOLAR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451697723"/>
                  </a:ext>
                </a:extLst>
              </a:tr>
            </a:tbl>
          </a:graphicData>
        </a:graphic>
      </p:graphicFrame>
      <p:graphicFrame>
        <p:nvGraphicFramePr>
          <p:cNvPr id="10" name="Tab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5861161"/>
              </p:ext>
            </p:extLst>
          </p:nvPr>
        </p:nvGraphicFramePr>
        <p:xfrm>
          <a:off x="4027653" y="2381250"/>
          <a:ext cx="4419600" cy="7639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9926">
                  <a:extLst>
                    <a:ext uri="{9D8B030D-6E8A-4147-A177-3AD203B41FA5}">
                      <a16:colId xmlns:a16="http://schemas.microsoft.com/office/drawing/2014/main" xmlns="" val="4020084445"/>
                    </a:ext>
                  </a:extLst>
                </a:gridCol>
                <a:gridCol w="3759674">
                  <a:extLst>
                    <a:ext uri="{9D8B030D-6E8A-4147-A177-3AD203B41FA5}">
                      <a16:colId xmlns:a16="http://schemas.microsoft.com/office/drawing/2014/main" xmlns="" val="3268009147"/>
                    </a:ext>
                  </a:extLst>
                </a:gridCol>
              </a:tblGrid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PRENDA</a:t>
                      </a:r>
                      <a:endParaRPr lang="es-MX" sz="11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DESCRIPCION</a:t>
                      </a:r>
                      <a:endParaRPr lang="es-MX" sz="11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406365211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>
                          <a:effectLst/>
                        </a:rPr>
                        <a:t>FALDA</a:t>
                      </a:r>
                      <a:endParaRPr lang="es-MX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b="1" u="none" strike="noStrike" dirty="0">
                          <a:effectLst/>
                        </a:rPr>
                        <a:t>CON MADRES, TELA TERGAL LANA GRIS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736860235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>
                          <a:effectLst/>
                        </a:rPr>
                        <a:t> </a:t>
                      </a:r>
                      <a:endParaRPr lang="es-MX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b="1" u="none" strike="noStrike" dirty="0">
                          <a:effectLst/>
                        </a:rPr>
                        <a:t>CON PETO Y PRETINA TELA LISA Y CUADRADA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36618402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 dirty="0">
                          <a:effectLst/>
                        </a:rPr>
                        <a:t>JUMPER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b="1" u="none" strike="noStrike" dirty="0">
                          <a:effectLst/>
                        </a:rPr>
                        <a:t>JUMPER 4 MADRES,  CUELLO, TELA CUADRADA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589997322"/>
                  </a:ext>
                </a:extLst>
              </a:tr>
            </a:tbl>
          </a:graphicData>
        </a:graphic>
      </p:graphicFrame>
      <p:graphicFrame>
        <p:nvGraphicFramePr>
          <p:cNvPr id="14" name="Tabla 13">
            <a:extLst>
              <a:ext uri="{FF2B5EF4-FFF2-40B4-BE49-F238E27FC236}">
                <a16:creationId xmlns:a16="http://schemas.microsoft.com/office/drawing/2014/main" xmlns="" id="{EF04ED5B-5C9E-4522-B08D-24F5467AEA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190152"/>
              </p:ext>
            </p:extLst>
          </p:nvPr>
        </p:nvGraphicFramePr>
        <p:xfrm>
          <a:off x="803255" y="4405564"/>
          <a:ext cx="3146886" cy="10287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46886">
                  <a:extLst>
                    <a:ext uri="{9D8B030D-6E8A-4147-A177-3AD203B41FA5}">
                      <a16:colId xmlns:a16="http://schemas.microsoft.com/office/drawing/2014/main" xmlns="" val="4001870478"/>
                    </a:ext>
                  </a:extLst>
                </a:gridCol>
              </a:tblGrid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PRENDA</a:t>
                      </a:r>
                      <a:endParaRPr lang="es-MX" sz="1000" b="1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408125149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1" u="none" strike="noStrike" dirty="0">
                          <a:effectLst/>
                        </a:rPr>
                        <a:t>PLAYERA CUELLO RUSO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225774503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1" u="none" strike="noStrike" dirty="0">
                          <a:effectLst/>
                        </a:rPr>
                        <a:t> CALCETA ESCOLAR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4027767195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CALCETA DEPORTIVA ESCOLAR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2581146943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MALLA ACRILAN ESCOLAR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524447592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SHORT LICRA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8832058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34922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WordPictureWatermark11876474" descr="hoja membretada-0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4" t="2143" r="81937" b="85261"/>
          <a:stretch/>
        </p:blipFill>
        <p:spPr bwMode="auto">
          <a:xfrm>
            <a:off x="407298" y="297435"/>
            <a:ext cx="961406" cy="1085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WordPictureWatermark11876474" descr="hoja membretada-0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71" t="2143" r="51727" b="87425"/>
          <a:stretch/>
        </p:blipFill>
        <p:spPr bwMode="auto">
          <a:xfrm>
            <a:off x="1242774" y="423755"/>
            <a:ext cx="1622174" cy="695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upo 22"/>
          <p:cNvGrpSpPr/>
          <p:nvPr/>
        </p:nvGrpSpPr>
        <p:grpSpPr>
          <a:xfrm>
            <a:off x="6533804" y="423755"/>
            <a:ext cx="2071119" cy="825290"/>
            <a:chOff x="4875316" y="729356"/>
            <a:chExt cx="2761492" cy="1233857"/>
          </a:xfrm>
        </p:grpSpPr>
        <p:sp>
          <p:nvSpPr>
            <p:cNvPr id="9" name="Rectángulo redondeado 8"/>
            <p:cNvSpPr/>
            <p:nvPr/>
          </p:nvSpPr>
          <p:spPr>
            <a:xfrm>
              <a:off x="4881600" y="729356"/>
              <a:ext cx="2755208" cy="1233857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s-MX" sz="1350"/>
            </a:p>
          </p:txBody>
        </p:sp>
        <p:cxnSp>
          <p:nvCxnSpPr>
            <p:cNvPr id="11" name="Conector recto 10"/>
            <p:cNvCxnSpPr/>
            <p:nvPr/>
          </p:nvCxnSpPr>
          <p:spPr>
            <a:xfrm>
              <a:off x="4875316" y="1453734"/>
              <a:ext cx="2761492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ángulo 7"/>
            <p:cNvSpPr/>
            <p:nvPr/>
          </p:nvSpPr>
          <p:spPr>
            <a:xfrm>
              <a:off x="4875316" y="729356"/>
              <a:ext cx="2712616" cy="67296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es-ES" sz="825" b="1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PROGRAMA DE UNIFORMES ESCOLARES</a:t>
              </a:r>
            </a:p>
            <a:p>
              <a:pPr algn="ctr"/>
              <a:r>
                <a:rPr lang="es-ES" sz="825" b="1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GRATUITOS PARA ALUMNOS DE NIVEL BASICO</a:t>
              </a:r>
            </a:p>
          </p:txBody>
        </p:sp>
        <p:sp>
          <p:nvSpPr>
            <p:cNvPr id="6" name="Rectángulo 5"/>
            <p:cNvSpPr/>
            <p:nvPr/>
          </p:nvSpPr>
          <p:spPr>
            <a:xfrm>
              <a:off x="5079271" y="1453733"/>
              <a:ext cx="2347311" cy="4486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s-ES" sz="15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GENERO: FEMENINO</a:t>
              </a:r>
            </a:p>
          </p:txBody>
        </p:sp>
      </p:grpSp>
      <p:grpSp>
        <p:nvGrpSpPr>
          <p:cNvPr id="40" name="Grupo 39"/>
          <p:cNvGrpSpPr/>
          <p:nvPr/>
        </p:nvGrpSpPr>
        <p:grpSpPr>
          <a:xfrm>
            <a:off x="803255" y="1678011"/>
            <a:ext cx="2066406" cy="367341"/>
            <a:chOff x="4881600" y="729356"/>
            <a:chExt cx="2755208" cy="1233857"/>
          </a:xfrm>
        </p:grpSpPr>
        <p:sp>
          <p:nvSpPr>
            <p:cNvPr id="41" name="Rectángulo redondeado 40"/>
            <p:cNvSpPr/>
            <p:nvPr/>
          </p:nvSpPr>
          <p:spPr>
            <a:xfrm>
              <a:off x="4881600" y="729356"/>
              <a:ext cx="2755208" cy="1233857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s-MX" sz="1350"/>
            </a:p>
          </p:txBody>
        </p:sp>
        <p:sp>
          <p:nvSpPr>
            <p:cNvPr id="44" name="Rectángulo 43"/>
            <p:cNvSpPr/>
            <p:nvPr/>
          </p:nvSpPr>
          <p:spPr>
            <a:xfrm>
              <a:off x="5120821" y="897643"/>
              <a:ext cx="2276777" cy="100794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s-ES" sz="15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NIVEL: SECUNDARIA</a:t>
              </a:r>
            </a:p>
          </p:txBody>
        </p:sp>
      </p:grp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605295"/>
              </p:ext>
            </p:extLst>
          </p:nvPr>
        </p:nvGraphicFramePr>
        <p:xfrm>
          <a:off x="4135378" y="2583440"/>
          <a:ext cx="4419600" cy="17621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9926">
                  <a:extLst>
                    <a:ext uri="{9D8B030D-6E8A-4147-A177-3AD203B41FA5}">
                      <a16:colId xmlns:a16="http://schemas.microsoft.com/office/drawing/2014/main" xmlns="" val="319948724"/>
                    </a:ext>
                  </a:extLst>
                </a:gridCol>
                <a:gridCol w="3759674">
                  <a:extLst>
                    <a:ext uri="{9D8B030D-6E8A-4147-A177-3AD203B41FA5}">
                      <a16:colId xmlns:a16="http://schemas.microsoft.com/office/drawing/2014/main" xmlns="" val="4066777436"/>
                    </a:ext>
                  </a:extLst>
                </a:gridCol>
              </a:tblGrid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PRENDA</a:t>
                      </a:r>
                      <a:endParaRPr lang="es-MX" sz="11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DESCRIPCION</a:t>
                      </a:r>
                      <a:endParaRPr lang="es-MX" sz="11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3845455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>
                          <a:effectLst/>
                        </a:rPr>
                        <a:t>FALDA</a:t>
                      </a:r>
                      <a:endParaRPr lang="es-MX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 dirty="0">
                          <a:effectLst/>
                        </a:rPr>
                        <a:t>TABLEADA CON PETO TELA LISA 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992449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>
                          <a:effectLst/>
                        </a:rPr>
                        <a:t> </a:t>
                      </a:r>
                      <a:endParaRPr lang="es-MX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b="1" u="none" strike="noStrike" dirty="0">
                          <a:effectLst/>
                        </a:rPr>
                        <a:t>CON 4 MADRES TRASERAS TERGAL DE LANA TELESECUNDARIA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752747864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 dirty="0">
                          <a:effectLst/>
                        </a:rPr>
                        <a:t>  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b="1" u="none" strike="noStrike" dirty="0">
                          <a:effectLst/>
                        </a:rPr>
                        <a:t>CON 4  MADRES TELA CUADRADA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3229947314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>
                          <a:effectLst/>
                        </a:rPr>
                        <a:t> </a:t>
                      </a:r>
                      <a:endParaRPr lang="es-MX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b="1" u="none" strike="noStrike" dirty="0">
                          <a:effectLst/>
                        </a:rPr>
                        <a:t>CON 4 MADRES TELA LISA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547577403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 dirty="0">
                          <a:effectLst/>
                        </a:rPr>
                        <a:t> 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b="1" u="none" strike="noStrike" dirty="0">
                          <a:effectLst/>
                        </a:rPr>
                        <a:t>CON 4 MADRES, TELA CUADRADA SEC 35 “JOSÉ VASCONCELOS” 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2672402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 dirty="0">
                          <a:effectLst/>
                        </a:rPr>
                        <a:t> JUMPER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 dirty="0">
                          <a:effectLst/>
                        </a:rPr>
                        <a:t>CON CINTURON SEC 1 “BÉNITO JUÁREZ” 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309396553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 dirty="0">
                          <a:effectLst/>
                        </a:rPr>
                        <a:t> 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b="1" u="none" strike="noStrike" dirty="0">
                          <a:effectLst/>
                        </a:rPr>
                        <a:t>CON MADRES CUELLO V  TELA CUADRADA SEC 5 “ALFREDO VELASCO CISNEROS” 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602900271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 dirty="0">
                          <a:effectLst/>
                        </a:rPr>
                        <a:t>PANTS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 dirty="0">
                          <a:effectLst/>
                        </a:rPr>
                        <a:t>PANTS DEPORTIVO ESCOLAR 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3523483802"/>
                  </a:ext>
                </a:extLst>
              </a:tr>
            </a:tbl>
          </a:graphicData>
        </a:graphic>
      </p:graphicFrame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0790959"/>
              </p:ext>
            </p:extLst>
          </p:nvPr>
        </p:nvGraphicFramePr>
        <p:xfrm>
          <a:off x="613987" y="2604427"/>
          <a:ext cx="3327400" cy="10629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89821">
                  <a:extLst>
                    <a:ext uri="{9D8B030D-6E8A-4147-A177-3AD203B41FA5}">
                      <a16:colId xmlns:a16="http://schemas.microsoft.com/office/drawing/2014/main" xmlns="" val="2926299364"/>
                    </a:ext>
                  </a:extLst>
                </a:gridCol>
                <a:gridCol w="2537579">
                  <a:extLst>
                    <a:ext uri="{9D8B030D-6E8A-4147-A177-3AD203B41FA5}">
                      <a16:colId xmlns:a16="http://schemas.microsoft.com/office/drawing/2014/main" xmlns="" val="3739558466"/>
                    </a:ext>
                  </a:extLst>
                </a:gridCol>
              </a:tblGrid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PRENDA</a:t>
                      </a:r>
                      <a:endParaRPr lang="es-MX" sz="1100" b="1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DESCRIPCION</a:t>
                      </a:r>
                      <a:endParaRPr lang="es-MX" sz="11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26275131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>
                          <a:effectLst/>
                        </a:rPr>
                        <a:t>CAMISA</a:t>
                      </a:r>
                      <a:endParaRPr lang="es-MX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 dirty="0">
                          <a:effectLst/>
                        </a:rPr>
                        <a:t>BLANCA MANGA CORTA 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252453133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>
                          <a:effectLst/>
                        </a:rPr>
                        <a:t> </a:t>
                      </a:r>
                      <a:endParaRPr lang="es-MX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 dirty="0">
                          <a:effectLst/>
                        </a:rPr>
                        <a:t>BLANCA MANGA LARGA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3201607009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>
                          <a:effectLst/>
                        </a:rPr>
                        <a:t>PLAYERA</a:t>
                      </a:r>
                      <a:endParaRPr lang="es-MX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 dirty="0">
                          <a:effectLst/>
                        </a:rPr>
                        <a:t>POLO BLANCA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4177874231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1" u="none" strike="noStrike">
                          <a:effectLst/>
                        </a:rPr>
                        <a:t> </a:t>
                      </a:r>
                      <a:endParaRPr lang="es-MX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b="1" u="none" strike="noStrike" dirty="0">
                          <a:effectLst/>
                        </a:rPr>
                        <a:t>POLO TECNICA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3576070157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endParaRPr lang="es-MX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DEPORTIVA ESCOLAR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2885722021"/>
                  </a:ext>
                </a:extLst>
              </a:tr>
            </a:tbl>
          </a:graphicData>
        </a:graphic>
      </p:graphicFrame>
      <p:graphicFrame>
        <p:nvGraphicFramePr>
          <p:cNvPr id="14" name="Tabla 13">
            <a:extLst>
              <a:ext uri="{FF2B5EF4-FFF2-40B4-BE49-F238E27FC236}">
                <a16:creationId xmlns:a16="http://schemas.microsoft.com/office/drawing/2014/main" xmlns="" id="{70018F77-E4C3-41E1-B41B-F2CBCDE9F7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7053972"/>
              </p:ext>
            </p:extLst>
          </p:nvPr>
        </p:nvGraphicFramePr>
        <p:xfrm>
          <a:off x="589022" y="4596502"/>
          <a:ext cx="3146886" cy="10287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46886">
                  <a:extLst>
                    <a:ext uri="{9D8B030D-6E8A-4147-A177-3AD203B41FA5}">
                      <a16:colId xmlns:a16="http://schemas.microsoft.com/office/drawing/2014/main" xmlns="" val="4001870478"/>
                    </a:ext>
                  </a:extLst>
                </a:gridCol>
              </a:tblGrid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PRENDA</a:t>
                      </a:r>
                      <a:endParaRPr lang="es-MX" sz="1000" b="1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408125149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1" u="none" strike="noStrike" dirty="0">
                          <a:effectLst/>
                        </a:rPr>
                        <a:t>PLAYERA CUELLO RUSO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225774503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1" u="none" strike="noStrike" dirty="0">
                          <a:effectLst/>
                        </a:rPr>
                        <a:t> CALCETA ESCOLAR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4027767195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CALCETA DEPORTIVA ESCOLAR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2581146943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MALLA ACRILAN ESCOLAR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524447592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SHORT LICRA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8832058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52716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6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WordPictureWatermark11876474" descr="hoja membretada-0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4" t="2143" r="81937" b="85261"/>
          <a:stretch/>
        </p:blipFill>
        <p:spPr bwMode="auto">
          <a:xfrm>
            <a:off x="407298" y="297435"/>
            <a:ext cx="961406" cy="1085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WordPictureWatermark11876474" descr="hoja membretada-0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71" t="2143" r="51727" b="87425"/>
          <a:stretch/>
        </p:blipFill>
        <p:spPr bwMode="auto">
          <a:xfrm>
            <a:off x="1242774" y="423755"/>
            <a:ext cx="1622174" cy="695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upo 22"/>
          <p:cNvGrpSpPr/>
          <p:nvPr/>
        </p:nvGrpSpPr>
        <p:grpSpPr>
          <a:xfrm>
            <a:off x="4774018" y="390310"/>
            <a:ext cx="4531193" cy="987983"/>
            <a:chOff x="4332270" y="729356"/>
            <a:chExt cx="3841308" cy="1233857"/>
          </a:xfrm>
        </p:grpSpPr>
        <p:sp>
          <p:nvSpPr>
            <p:cNvPr id="9" name="Rectángulo redondeado 8"/>
            <p:cNvSpPr/>
            <p:nvPr/>
          </p:nvSpPr>
          <p:spPr>
            <a:xfrm>
              <a:off x="4881600" y="729356"/>
              <a:ext cx="2755208" cy="1233857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s-MX" sz="1350"/>
            </a:p>
          </p:txBody>
        </p:sp>
        <p:cxnSp>
          <p:nvCxnSpPr>
            <p:cNvPr id="11" name="Conector recto 10"/>
            <p:cNvCxnSpPr/>
            <p:nvPr/>
          </p:nvCxnSpPr>
          <p:spPr>
            <a:xfrm>
              <a:off x="4875316" y="1453734"/>
              <a:ext cx="2761492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ángulo 7"/>
            <p:cNvSpPr/>
            <p:nvPr/>
          </p:nvSpPr>
          <p:spPr>
            <a:xfrm>
              <a:off x="4875317" y="729356"/>
              <a:ext cx="2712616" cy="67296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es-ES" sz="825" b="1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PROGRAMA DE UNIFORMES ESCOLARES</a:t>
              </a:r>
            </a:p>
            <a:p>
              <a:pPr algn="ctr"/>
              <a:r>
                <a:rPr lang="es-ES" sz="825" b="1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GRATUITOS PARA ALUMNOS DE NIVEL BASICO</a:t>
              </a:r>
            </a:p>
          </p:txBody>
        </p:sp>
        <p:sp>
          <p:nvSpPr>
            <p:cNvPr id="6" name="Rectángulo 5"/>
            <p:cNvSpPr/>
            <p:nvPr/>
          </p:nvSpPr>
          <p:spPr>
            <a:xfrm>
              <a:off x="4332270" y="1453733"/>
              <a:ext cx="3841308" cy="4486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s-ES" sz="15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GENERO: MASCULINO Y FEMENINO</a:t>
              </a:r>
            </a:p>
          </p:txBody>
        </p:sp>
      </p:grpSp>
      <p:graphicFrame>
        <p:nvGraphicFramePr>
          <p:cNvPr id="31" name="Tabla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2189978"/>
              </p:ext>
            </p:extLst>
          </p:nvPr>
        </p:nvGraphicFramePr>
        <p:xfrm>
          <a:off x="798541" y="1885701"/>
          <a:ext cx="3263095" cy="19929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8448">
                  <a:extLst>
                    <a:ext uri="{9D8B030D-6E8A-4147-A177-3AD203B41FA5}">
                      <a16:colId xmlns:a16="http://schemas.microsoft.com/office/drawing/2014/main" xmlns="" val="1114591271"/>
                    </a:ext>
                  </a:extLst>
                </a:gridCol>
                <a:gridCol w="2634647">
                  <a:extLst>
                    <a:ext uri="{9D8B030D-6E8A-4147-A177-3AD203B41FA5}">
                      <a16:colId xmlns:a16="http://schemas.microsoft.com/office/drawing/2014/main" xmlns="" val="2585511212"/>
                    </a:ext>
                  </a:extLst>
                </a:gridCol>
              </a:tblGrid>
              <a:tr h="181339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1" u="none" strike="noStrike" dirty="0">
                          <a:effectLst/>
                        </a:rPr>
                        <a:t>PRENDA</a:t>
                      </a:r>
                      <a:endParaRPr lang="es-MX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1" u="none" strike="noStrike" dirty="0">
                          <a:effectLst/>
                        </a:rPr>
                        <a:t>DESCRIPCION</a:t>
                      </a:r>
                      <a:endParaRPr lang="es-MX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2801431375"/>
                  </a:ext>
                </a:extLst>
              </a:tr>
              <a:tr h="181339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SUETER </a:t>
                      </a: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900" u="none" strike="noStrike" dirty="0">
                          <a:effectLst/>
                        </a:rPr>
                        <a:t>Modelo cerrado,  para niños y niñas con cuello V, manga larga, con logo.                                                                     Tipo de tela: tejido doble,  100% acrilán.                                                   </a:t>
                      </a:r>
                      <a:endParaRPr lang="es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2986133383"/>
                  </a:ext>
                </a:extLst>
              </a:tr>
              <a:tr h="181339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u="none" strike="noStrike">
                          <a:effectLst/>
                        </a:rPr>
                        <a:t> 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900" u="none" strike="noStrike" dirty="0">
                          <a:effectLst/>
                        </a:rPr>
                        <a:t>Modelo abierto con botones al frente para niños y niñas, manga larga, con logo                                                Tipo de tela: tejido doble,  100% acrilán.                                                        </a:t>
                      </a:r>
                      <a:endParaRPr lang="es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endParaRPr lang="es-MX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2041353460"/>
                  </a:ext>
                </a:extLst>
              </a:tr>
              <a:tr h="181339">
                <a:tc>
                  <a:txBody>
                    <a:bodyPr/>
                    <a:lstStyle/>
                    <a:p>
                      <a:pPr algn="l" fontAlgn="b"/>
                      <a:endParaRPr lang="es-MX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900" u="none" strike="noStrike" dirty="0">
                          <a:effectLst/>
                        </a:rPr>
                        <a:t>Modelo abierto con botones al frente para niños y niñas, manga larga, con logo.                                            Tipo de tela: tejido doble,  100% acrilán.                                                        </a:t>
                      </a:r>
                      <a:endParaRPr lang="es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r>
                        <a:rPr lang="es-MX" sz="900" u="none" strike="noStrike" dirty="0">
                          <a:effectLst/>
                        </a:rPr>
                        <a:t>  </a:t>
                      </a:r>
                      <a:endParaRPr lang="es-MX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2478776124"/>
                  </a:ext>
                </a:extLst>
              </a:tr>
              <a:tr h="181339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CHALECO</a:t>
                      </a: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Escolar para niños y niñas con cuello V, Con logo</a:t>
                      </a:r>
                    </a:p>
                    <a:p>
                      <a:pPr algn="l" fontAlgn="b"/>
                      <a:r>
                        <a:rPr lang="es-ES" sz="900" u="none" strike="noStrike" dirty="0">
                          <a:effectLst/>
                        </a:rPr>
                        <a:t>Tipo de tela: tejido doble,  100% acrilán. </a:t>
                      </a:r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3415935526"/>
                  </a:ext>
                </a:extLst>
              </a:tr>
            </a:tbl>
          </a:graphicData>
        </a:graphic>
      </p:graphicFrame>
      <p:grpSp>
        <p:nvGrpSpPr>
          <p:cNvPr id="40" name="Grupo 39"/>
          <p:cNvGrpSpPr/>
          <p:nvPr/>
        </p:nvGrpSpPr>
        <p:grpSpPr>
          <a:xfrm>
            <a:off x="803255" y="1454721"/>
            <a:ext cx="2066406" cy="367341"/>
            <a:chOff x="4881600" y="729356"/>
            <a:chExt cx="2755208" cy="1233857"/>
          </a:xfrm>
        </p:grpSpPr>
        <p:sp>
          <p:nvSpPr>
            <p:cNvPr id="41" name="Rectángulo redondeado 40"/>
            <p:cNvSpPr/>
            <p:nvPr/>
          </p:nvSpPr>
          <p:spPr>
            <a:xfrm>
              <a:off x="4881600" y="729356"/>
              <a:ext cx="2755208" cy="1233857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s-MX" sz="1350"/>
            </a:p>
          </p:txBody>
        </p:sp>
        <p:sp>
          <p:nvSpPr>
            <p:cNvPr id="44" name="Rectángulo 43"/>
            <p:cNvSpPr/>
            <p:nvPr/>
          </p:nvSpPr>
          <p:spPr>
            <a:xfrm>
              <a:off x="5132619" y="897643"/>
              <a:ext cx="2253181" cy="100794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s-ES" sz="15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NIVEL: PREESCOLAR</a:t>
              </a:r>
            </a:p>
          </p:txBody>
        </p:sp>
      </p:grpSp>
      <p:grpSp>
        <p:nvGrpSpPr>
          <p:cNvPr id="45" name="Grupo 44"/>
          <p:cNvGrpSpPr/>
          <p:nvPr/>
        </p:nvGrpSpPr>
        <p:grpSpPr>
          <a:xfrm>
            <a:off x="5778517" y="1920763"/>
            <a:ext cx="2066406" cy="367341"/>
            <a:chOff x="4881599" y="-126398"/>
            <a:chExt cx="2755208" cy="1233857"/>
          </a:xfrm>
        </p:grpSpPr>
        <p:sp>
          <p:nvSpPr>
            <p:cNvPr id="46" name="Rectángulo redondeado 45"/>
            <p:cNvSpPr/>
            <p:nvPr/>
          </p:nvSpPr>
          <p:spPr>
            <a:xfrm>
              <a:off x="4881599" y="-126398"/>
              <a:ext cx="2755208" cy="1233857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s-MX" sz="1350"/>
            </a:p>
          </p:txBody>
        </p:sp>
        <p:sp>
          <p:nvSpPr>
            <p:cNvPr id="47" name="Rectángulo 46"/>
            <p:cNvSpPr/>
            <p:nvPr/>
          </p:nvSpPr>
          <p:spPr>
            <a:xfrm>
              <a:off x="5273463" y="32538"/>
              <a:ext cx="1971481" cy="100794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s-ES" sz="15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NIVEL: PRIMARIA</a:t>
              </a:r>
            </a:p>
          </p:txBody>
        </p:sp>
      </p:grpSp>
      <p:grpSp>
        <p:nvGrpSpPr>
          <p:cNvPr id="48" name="Grupo 47"/>
          <p:cNvGrpSpPr/>
          <p:nvPr/>
        </p:nvGrpSpPr>
        <p:grpSpPr>
          <a:xfrm>
            <a:off x="803332" y="4003888"/>
            <a:ext cx="2066406" cy="367341"/>
            <a:chOff x="4881600" y="729356"/>
            <a:chExt cx="2755208" cy="1233857"/>
          </a:xfrm>
        </p:grpSpPr>
        <p:sp>
          <p:nvSpPr>
            <p:cNvPr id="49" name="Rectángulo redondeado 48"/>
            <p:cNvSpPr/>
            <p:nvPr/>
          </p:nvSpPr>
          <p:spPr>
            <a:xfrm>
              <a:off x="4881600" y="729356"/>
              <a:ext cx="2755208" cy="1233857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s-MX" sz="1350" dirty="0"/>
            </a:p>
          </p:txBody>
        </p:sp>
        <p:sp>
          <p:nvSpPr>
            <p:cNvPr id="50" name="Rectángulo 49"/>
            <p:cNvSpPr/>
            <p:nvPr/>
          </p:nvSpPr>
          <p:spPr>
            <a:xfrm>
              <a:off x="5120823" y="897643"/>
              <a:ext cx="2276777" cy="100794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s-ES" sz="15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NIVEL: SECUNDARIA</a:t>
              </a:r>
            </a:p>
          </p:txBody>
        </p:sp>
      </p:grpSp>
      <p:graphicFrame>
        <p:nvGraphicFramePr>
          <p:cNvPr id="33" name="Tabla 32">
            <a:extLst>
              <a:ext uri="{FF2B5EF4-FFF2-40B4-BE49-F238E27FC236}">
                <a16:creationId xmlns:a16="http://schemas.microsoft.com/office/drawing/2014/main" xmlns="" id="{CDA5CACB-5E74-4D09-97A9-4881C2116C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3876999"/>
              </p:ext>
            </p:extLst>
          </p:nvPr>
        </p:nvGraphicFramePr>
        <p:xfrm>
          <a:off x="798540" y="4567570"/>
          <a:ext cx="3263095" cy="19929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8448">
                  <a:extLst>
                    <a:ext uri="{9D8B030D-6E8A-4147-A177-3AD203B41FA5}">
                      <a16:colId xmlns:a16="http://schemas.microsoft.com/office/drawing/2014/main" xmlns="" val="1114591271"/>
                    </a:ext>
                  </a:extLst>
                </a:gridCol>
                <a:gridCol w="2634647">
                  <a:extLst>
                    <a:ext uri="{9D8B030D-6E8A-4147-A177-3AD203B41FA5}">
                      <a16:colId xmlns:a16="http://schemas.microsoft.com/office/drawing/2014/main" xmlns="" val="2585511212"/>
                    </a:ext>
                  </a:extLst>
                </a:gridCol>
              </a:tblGrid>
              <a:tr h="181339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1" u="none" strike="noStrike" dirty="0">
                          <a:effectLst/>
                        </a:rPr>
                        <a:t>PRENDA</a:t>
                      </a:r>
                      <a:endParaRPr lang="es-MX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1" u="none" strike="noStrike" dirty="0">
                          <a:effectLst/>
                        </a:rPr>
                        <a:t>DESCRIPCION</a:t>
                      </a:r>
                      <a:endParaRPr lang="es-MX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2801431375"/>
                  </a:ext>
                </a:extLst>
              </a:tr>
              <a:tr h="181339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SUETER </a:t>
                      </a: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900" u="none" strike="noStrike" dirty="0">
                          <a:effectLst/>
                        </a:rPr>
                        <a:t>Modelo cerrado,  para niños y niñas con cuello V, manga larga, con logo.                                                                     Tipo de tela: tejido doble,  100% acrilán.                                                   </a:t>
                      </a:r>
                      <a:endParaRPr lang="es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2986133383"/>
                  </a:ext>
                </a:extLst>
              </a:tr>
              <a:tr h="181339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u="none" strike="noStrike">
                          <a:effectLst/>
                        </a:rPr>
                        <a:t> 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900" u="none" strike="noStrike" dirty="0">
                          <a:effectLst/>
                        </a:rPr>
                        <a:t>Modelo abierto con botones al frente para niños y niñas, manga larga, con logo                                                Tipo de tela: tejido doble,  100% acrilán.                                                        </a:t>
                      </a:r>
                      <a:endParaRPr lang="es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endParaRPr lang="es-MX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2041353460"/>
                  </a:ext>
                </a:extLst>
              </a:tr>
              <a:tr h="181339">
                <a:tc>
                  <a:txBody>
                    <a:bodyPr/>
                    <a:lstStyle/>
                    <a:p>
                      <a:pPr algn="l" fontAlgn="b"/>
                      <a:endParaRPr lang="es-MX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900" u="none" strike="noStrike" dirty="0">
                          <a:effectLst/>
                        </a:rPr>
                        <a:t>Modelo abierto con botones al frente para niños y niñas, manga larga, con logo.                                            Tipo de tela: tejido doble,  100% acrilán.                                                        </a:t>
                      </a:r>
                      <a:endParaRPr lang="es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r>
                        <a:rPr lang="es-MX" sz="900" u="none" strike="noStrike" dirty="0">
                          <a:effectLst/>
                        </a:rPr>
                        <a:t>  </a:t>
                      </a:r>
                      <a:endParaRPr lang="es-MX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2478776124"/>
                  </a:ext>
                </a:extLst>
              </a:tr>
              <a:tr h="181339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CHALECO</a:t>
                      </a: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Escolar para niños y niñas con cuello V, Con logo</a:t>
                      </a:r>
                    </a:p>
                    <a:p>
                      <a:pPr algn="l" fontAlgn="b"/>
                      <a:r>
                        <a:rPr lang="es-ES" sz="900" u="none" strike="noStrike" dirty="0">
                          <a:effectLst/>
                        </a:rPr>
                        <a:t>Tipo de tela: tejido doble,  100% acrilán. </a:t>
                      </a:r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3415935526"/>
                  </a:ext>
                </a:extLst>
              </a:tr>
            </a:tbl>
          </a:graphicData>
        </a:graphic>
      </p:graphicFrame>
      <p:graphicFrame>
        <p:nvGraphicFramePr>
          <p:cNvPr id="34" name="Tabla 33">
            <a:extLst>
              <a:ext uri="{FF2B5EF4-FFF2-40B4-BE49-F238E27FC236}">
                <a16:creationId xmlns:a16="http://schemas.microsoft.com/office/drawing/2014/main" xmlns="" id="{F336F7D5-ED95-432F-8141-622516DD21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2305232"/>
              </p:ext>
            </p:extLst>
          </p:nvPr>
        </p:nvGraphicFramePr>
        <p:xfrm>
          <a:off x="5437027" y="2432502"/>
          <a:ext cx="3263095" cy="19929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8448">
                  <a:extLst>
                    <a:ext uri="{9D8B030D-6E8A-4147-A177-3AD203B41FA5}">
                      <a16:colId xmlns:a16="http://schemas.microsoft.com/office/drawing/2014/main" xmlns="" val="1114591271"/>
                    </a:ext>
                  </a:extLst>
                </a:gridCol>
                <a:gridCol w="2634647">
                  <a:extLst>
                    <a:ext uri="{9D8B030D-6E8A-4147-A177-3AD203B41FA5}">
                      <a16:colId xmlns:a16="http://schemas.microsoft.com/office/drawing/2014/main" xmlns="" val="2585511212"/>
                    </a:ext>
                  </a:extLst>
                </a:gridCol>
              </a:tblGrid>
              <a:tr h="181339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1" u="none" strike="noStrike" dirty="0">
                          <a:effectLst/>
                        </a:rPr>
                        <a:t>PRENDA</a:t>
                      </a:r>
                      <a:endParaRPr lang="es-MX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1" u="none" strike="noStrike" dirty="0">
                          <a:effectLst/>
                        </a:rPr>
                        <a:t>DESCRIPCION</a:t>
                      </a:r>
                      <a:endParaRPr lang="es-MX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2801431375"/>
                  </a:ext>
                </a:extLst>
              </a:tr>
              <a:tr h="181339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SUETER </a:t>
                      </a: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900" u="none" strike="noStrike" dirty="0">
                          <a:effectLst/>
                        </a:rPr>
                        <a:t>Modelo cerrado,  para niños y niñas con cuello V, manga larga, con logo.                                                                     Tipo de tela: tejido doble,  100% acrilán.                                                   </a:t>
                      </a:r>
                      <a:endParaRPr lang="es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2986133383"/>
                  </a:ext>
                </a:extLst>
              </a:tr>
              <a:tr h="181339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u="none" strike="noStrike">
                          <a:effectLst/>
                        </a:rPr>
                        <a:t> 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900" u="none" strike="noStrike" dirty="0">
                          <a:effectLst/>
                        </a:rPr>
                        <a:t>Modelo abierto con botones al frente para niños y niñas, manga larga, con logo                                                Tipo de tela: tejido doble,  100% acrilán.                                                        </a:t>
                      </a:r>
                      <a:endParaRPr lang="es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endParaRPr lang="es-MX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2041353460"/>
                  </a:ext>
                </a:extLst>
              </a:tr>
              <a:tr h="181339">
                <a:tc>
                  <a:txBody>
                    <a:bodyPr/>
                    <a:lstStyle/>
                    <a:p>
                      <a:pPr algn="l" fontAlgn="b"/>
                      <a:endParaRPr lang="es-MX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900" u="none" strike="noStrike" dirty="0">
                          <a:effectLst/>
                        </a:rPr>
                        <a:t>Modelo abierto con botones al frente para niños y niñas, manga larga, con logo.                                            Tipo de tela: tejido doble,  100% acrilán.                                                        </a:t>
                      </a:r>
                      <a:endParaRPr lang="es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r>
                        <a:rPr lang="es-MX" sz="900" u="none" strike="noStrike" dirty="0">
                          <a:effectLst/>
                        </a:rPr>
                        <a:t>  </a:t>
                      </a:r>
                      <a:endParaRPr lang="es-MX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2478776124"/>
                  </a:ext>
                </a:extLst>
              </a:tr>
              <a:tr h="181339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CHALECO</a:t>
                      </a: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Escolar para niños y niñas con cuello V, Con logo</a:t>
                      </a:r>
                    </a:p>
                    <a:p>
                      <a:pPr algn="l" fontAlgn="b"/>
                      <a:r>
                        <a:rPr lang="es-ES" sz="900" u="none" strike="noStrike" dirty="0">
                          <a:effectLst/>
                        </a:rPr>
                        <a:t>Tipo de tela: tejido doble,  100% acrilán. </a:t>
                      </a:r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xmlns="" val="34159355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78938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532815" y="978153"/>
          <a:ext cx="8214359" cy="556956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214359"/>
              </a:tblGrid>
              <a:tr h="156210">
                <a:tc>
                  <a:txBody>
                    <a:bodyPr/>
                    <a:lstStyle/>
                    <a:p>
                      <a:pPr marL="3810">
                        <a:lnSpc>
                          <a:spcPts val="1130"/>
                        </a:lnSpc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Descripcion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156210">
                <a:tc>
                  <a:txBody>
                    <a:bodyPr/>
                    <a:lstStyle/>
                    <a:p>
                      <a:pPr marL="3810">
                        <a:lnSpc>
                          <a:spcPts val="1130"/>
                        </a:lnSpc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SUETER</a:t>
                      </a:r>
                      <a:r>
                        <a:rPr sz="1000" spc="-6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CERRADO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388620">
                <a:tc>
                  <a:txBody>
                    <a:bodyPr/>
                    <a:lstStyle/>
                    <a:p>
                      <a:pPr marL="3810">
                        <a:lnSpc>
                          <a:spcPts val="1195"/>
                        </a:lnSpc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Suéter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modelo</a:t>
                      </a:r>
                      <a:r>
                        <a:rPr sz="1000" spc="-6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cerrado,</a:t>
                      </a:r>
                      <a:r>
                        <a:rPr sz="10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para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niños</a:t>
                      </a:r>
                      <a:r>
                        <a:rPr sz="10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niñas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cuello</a:t>
                      </a:r>
                      <a:r>
                        <a:rPr sz="1000" spc="-6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V,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manga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larga.</a:t>
                      </a:r>
                      <a:r>
                        <a:rPr sz="10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Tipo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tela: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tejido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doble,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100%</a:t>
                      </a:r>
                      <a:r>
                        <a:rPr sz="1000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acrilán.</a:t>
                      </a:r>
                      <a:r>
                        <a:rPr sz="1000" spc="-7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cuello,</a:t>
                      </a:r>
                      <a:r>
                        <a:rPr sz="1000" spc="-6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10" dirty="0">
                          <a:latin typeface="Calibri"/>
                          <a:cs typeface="Calibri"/>
                        </a:rPr>
                        <a:t>puños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parte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inferior</a:t>
                      </a:r>
                      <a:r>
                        <a:rPr sz="1000" spc="-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del</a:t>
                      </a:r>
                      <a:r>
                        <a:rPr sz="10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suéter</a:t>
                      </a:r>
                      <a:endParaRPr sz="1000">
                        <a:latin typeface="Calibri"/>
                        <a:cs typeface="Calibri"/>
                      </a:endParaRPr>
                    </a:p>
                    <a:p>
                      <a:pPr marL="3810">
                        <a:lnSpc>
                          <a:spcPct val="100000"/>
                        </a:lnSpc>
                        <a:tabLst>
                          <a:tab pos="3323590" algn="l"/>
                        </a:tabLst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acabado</a:t>
                      </a:r>
                      <a:r>
                        <a:rPr sz="10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de tejido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tipo remallado.	De</a:t>
                      </a:r>
                      <a:r>
                        <a:rPr sz="10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00" spc="-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talla</a:t>
                      </a:r>
                      <a:r>
                        <a:rPr sz="10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0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10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156209">
                <a:tc>
                  <a:txBody>
                    <a:bodyPr/>
                    <a:lstStyle/>
                    <a:p>
                      <a:pPr marL="3810">
                        <a:lnSpc>
                          <a:spcPts val="1130"/>
                        </a:lnSpc>
                      </a:pPr>
                      <a:r>
                        <a:rPr sz="1000" spc="-1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U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RR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DO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384937">
                <a:tc>
                  <a:txBody>
                    <a:bodyPr/>
                    <a:lstStyle/>
                    <a:p>
                      <a:pPr marL="3810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Suéter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modelo</a:t>
                      </a:r>
                      <a:r>
                        <a:rPr sz="1000" spc="-6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cerrado,</a:t>
                      </a:r>
                      <a:r>
                        <a:rPr sz="10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para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niños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y niñas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con cuello</a:t>
                      </a:r>
                      <a:r>
                        <a:rPr sz="1000" spc="-6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V,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manga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larga.Tipo</a:t>
                      </a:r>
                      <a:r>
                        <a:rPr sz="1000" spc="-5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tela: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tejido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doble,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100%</a:t>
                      </a:r>
                      <a:r>
                        <a:rPr sz="1000" spc="27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acrilán.</a:t>
                      </a:r>
                      <a:r>
                        <a:rPr sz="1000" spc="-7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 cuello,</a:t>
                      </a:r>
                      <a:r>
                        <a:rPr sz="1000" spc="-6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10" dirty="0">
                          <a:latin typeface="Calibri"/>
                          <a:cs typeface="Calibri"/>
                        </a:rPr>
                        <a:t>puños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en parte</a:t>
                      </a:r>
                      <a:r>
                        <a:rPr sz="10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inferior</a:t>
                      </a:r>
                      <a:r>
                        <a:rPr sz="1000" spc="-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del</a:t>
                      </a:r>
                      <a:r>
                        <a:rPr sz="10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suéter</a:t>
                      </a:r>
                      <a:endParaRPr sz="1000">
                        <a:latin typeface="Calibri"/>
                        <a:cs typeface="Calibri"/>
                      </a:endParaRPr>
                    </a:p>
                    <a:p>
                      <a:pPr marL="381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acabado</a:t>
                      </a:r>
                      <a:r>
                        <a:rPr sz="10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tejido</a:t>
                      </a:r>
                      <a:r>
                        <a:rPr sz="10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tipo</a:t>
                      </a:r>
                      <a:r>
                        <a:rPr sz="10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remallado.</a:t>
                      </a:r>
                      <a:r>
                        <a:rPr sz="10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bordado</a:t>
                      </a:r>
                      <a:r>
                        <a:rPr sz="10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parche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logotipo.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156210">
                <a:tc>
                  <a:txBody>
                    <a:bodyPr/>
                    <a:lstStyle/>
                    <a:p>
                      <a:pPr marL="3810">
                        <a:lnSpc>
                          <a:spcPts val="1130"/>
                        </a:lnSpc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00" spc="-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talla</a:t>
                      </a:r>
                      <a:r>
                        <a:rPr sz="1000" spc="-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0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10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156210">
                <a:tc>
                  <a:txBody>
                    <a:bodyPr/>
                    <a:lstStyle/>
                    <a:p>
                      <a:pPr marL="3810">
                        <a:lnSpc>
                          <a:spcPts val="1130"/>
                        </a:lnSpc>
                      </a:pPr>
                      <a:r>
                        <a:rPr sz="1000" spc="-1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U</a:t>
                      </a:r>
                      <a:r>
                        <a:rPr sz="1000" spc="10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000" spc="10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B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000" spc="10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O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384937">
                <a:tc>
                  <a:txBody>
                    <a:bodyPr/>
                    <a:lstStyle/>
                    <a:p>
                      <a:pPr marL="3810" marR="18859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Suéter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modelo</a:t>
                      </a:r>
                      <a:r>
                        <a:rPr sz="1000" spc="-6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abierto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botones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al</a:t>
                      </a:r>
                      <a:r>
                        <a:rPr sz="10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frente para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niños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1000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niñas,</a:t>
                      </a:r>
                      <a:r>
                        <a:rPr sz="10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manga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larga.</a:t>
                      </a:r>
                      <a:r>
                        <a:rPr sz="10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Tipo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tela: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tejido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doble,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100%</a:t>
                      </a:r>
                      <a:r>
                        <a:rPr sz="1000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acrilán.</a:t>
                      </a:r>
                      <a:r>
                        <a:rPr sz="1000" spc="-6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10" dirty="0">
                          <a:latin typeface="Calibri"/>
                          <a:cs typeface="Calibri"/>
                        </a:rPr>
                        <a:t>cuello,</a:t>
                      </a:r>
                      <a:r>
                        <a:rPr sz="10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puños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en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parte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baja del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suéter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acabado</a:t>
                      </a:r>
                      <a:r>
                        <a:rPr sz="10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tejido</a:t>
                      </a:r>
                      <a:r>
                        <a:rPr sz="10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tipo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remallado</a:t>
                      </a:r>
                      <a:r>
                        <a:rPr sz="1000" spc="-9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y/o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vivos.</a:t>
                      </a:r>
                      <a:r>
                        <a:rPr sz="1000" spc="-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bordado</a:t>
                      </a:r>
                      <a:r>
                        <a:rPr sz="10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parche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logotipo.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156082">
                <a:tc>
                  <a:txBody>
                    <a:bodyPr/>
                    <a:lstStyle/>
                    <a:p>
                      <a:pPr marL="3810">
                        <a:lnSpc>
                          <a:spcPts val="1130"/>
                        </a:lnSpc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a)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10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bolsas</a:t>
                      </a:r>
                      <a:r>
                        <a:rPr sz="1000" spc="434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talla</a:t>
                      </a:r>
                      <a:r>
                        <a:rPr sz="10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2 a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10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156210">
                <a:tc>
                  <a:txBody>
                    <a:bodyPr/>
                    <a:lstStyle/>
                    <a:p>
                      <a:pPr marL="3810">
                        <a:lnSpc>
                          <a:spcPts val="1130"/>
                        </a:lnSpc>
                      </a:pPr>
                      <a:r>
                        <a:rPr sz="1000" spc="-1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U</a:t>
                      </a:r>
                      <a:r>
                        <a:rPr sz="1000" spc="10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000" spc="10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B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000" spc="10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O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192532">
                <a:tc>
                  <a:txBody>
                    <a:bodyPr/>
                    <a:lstStyle/>
                    <a:p>
                      <a:pPr marL="3810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Suéter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modelo</a:t>
                      </a:r>
                      <a:r>
                        <a:rPr sz="1000" spc="-6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abierto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botones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al</a:t>
                      </a:r>
                      <a:r>
                        <a:rPr sz="10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frente para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niños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1000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niñas,</a:t>
                      </a:r>
                      <a:r>
                        <a:rPr sz="10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manga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larga.</a:t>
                      </a:r>
                      <a:r>
                        <a:rPr sz="10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Tipo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tela: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tejido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doble,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100%</a:t>
                      </a:r>
                      <a:r>
                        <a:rPr sz="1000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acrilán.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152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308482">
                <a:tc>
                  <a:txBody>
                    <a:bodyPr/>
                    <a:lstStyle/>
                    <a:p>
                      <a:pPr marL="3810">
                        <a:lnSpc>
                          <a:spcPts val="1180"/>
                        </a:lnSpc>
                      </a:pPr>
                      <a:r>
                        <a:rPr sz="1000" spc="5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cuello,</a:t>
                      </a:r>
                      <a:r>
                        <a:rPr sz="1000" spc="-6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puños</a:t>
                      </a:r>
                      <a:r>
                        <a:rPr sz="10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1000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parte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 baja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del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suéter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 con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acabado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tejido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tipo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remallado</a:t>
                      </a:r>
                      <a:r>
                        <a:rPr sz="1000" spc="-6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y/o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vivos.</a:t>
                      </a:r>
                      <a:r>
                        <a:rPr sz="10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00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bordado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parche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logotipo.</a:t>
                      </a:r>
                      <a:endParaRPr sz="1000">
                        <a:latin typeface="Calibri"/>
                        <a:cs typeface="Calibri"/>
                      </a:endParaRPr>
                    </a:p>
                    <a:p>
                      <a:pPr marL="3810">
                        <a:lnSpc>
                          <a:spcPts val="1150"/>
                        </a:lnSpc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a)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10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bolsas</a:t>
                      </a:r>
                      <a:r>
                        <a:rPr sz="1000" spc="2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talla</a:t>
                      </a:r>
                      <a:r>
                        <a:rPr sz="10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2 a</a:t>
                      </a:r>
                      <a:r>
                        <a:rPr sz="10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10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156210">
                <a:tc>
                  <a:txBody>
                    <a:bodyPr/>
                    <a:lstStyle/>
                    <a:p>
                      <a:pPr marL="3810">
                        <a:lnSpc>
                          <a:spcPts val="1130"/>
                        </a:lnSpc>
                      </a:pPr>
                      <a:r>
                        <a:rPr sz="1000" spc="-1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U</a:t>
                      </a:r>
                      <a:r>
                        <a:rPr sz="1000" spc="10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000" spc="10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B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000" spc="10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O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192531">
                <a:tc>
                  <a:txBody>
                    <a:bodyPr/>
                    <a:lstStyle/>
                    <a:p>
                      <a:pPr marL="3810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Suéter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modelo</a:t>
                      </a:r>
                      <a:r>
                        <a:rPr sz="1000" spc="-6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abierto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botones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al</a:t>
                      </a:r>
                      <a:r>
                        <a:rPr sz="10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frente para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niños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1000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niñas,</a:t>
                      </a:r>
                      <a:r>
                        <a:rPr sz="10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manga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larga.</a:t>
                      </a:r>
                      <a:r>
                        <a:rPr sz="10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Tipo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tela: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tejido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doble,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100%</a:t>
                      </a:r>
                      <a:r>
                        <a:rPr sz="1000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acrilán.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152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308482">
                <a:tc>
                  <a:txBody>
                    <a:bodyPr/>
                    <a:lstStyle/>
                    <a:p>
                      <a:pPr marL="3810">
                        <a:lnSpc>
                          <a:spcPts val="1180"/>
                        </a:lnSpc>
                      </a:pPr>
                      <a:r>
                        <a:rPr sz="1000" spc="5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cuello,</a:t>
                      </a:r>
                      <a:r>
                        <a:rPr sz="1000" spc="-6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puños</a:t>
                      </a:r>
                      <a:r>
                        <a:rPr sz="10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10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parte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 baja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del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 suéter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 con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acabado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tejido</a:t>
                      </a:r>
                      <a:r>
                        <a:rPr sz="10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tipo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remallado</a:t>
                      </a:r>
                      <a:r>
                        <a:rPr sz="1000" spc="-7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y/o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vivos.</a:t>
                      </a:r>
                      <a:r>
                        <a:rPr sz="1000" spc="-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bordado</a:t>
                      </a:r>
                      <a:r>
                        <a:rPr sz="10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parche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logotipo.</a:t>
                      </a:r>
                      <a:r>
                        <a:rPr sz="1000" spc="2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b)</a:t>
                      </a:r>
                      <a:r>
                        <a:rPr sz="10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sin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bolsas</a:t>
                      </a:r>
                      <a:r>
                        <a:rPr sz="1000" spc="2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talla</a:t>
                      </a:r>
                      <a:endParaRPr sz="1000">
                        <a:latin typeface="Calibri"/>
                        <a:cs typeface="Calibri"/>
                      </a:endParaRPr>
                    </a:p>
                    <a:p>
                      <a:pPr marL="3810">
                        <a:lnSpc>
                          <a:spcPts val="1145"/>
                        </a:lnSpc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00" spc="-5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10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156210">
                <a:tc>
                  <a:txBody>
                    <a:bodyPr/>
                    <a:lstStyle/>
                    <a:p>
                      <a:pPr marL="3810">
                        <a:lnSpc>
                          <a:spcPts val="1130"/>
                        </a:lnSpc>
                      </a:pPr>
                      <a:r>
                        <a:rPr sz="1000" spc="-1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U</a:t>
                      </a:r>
                      <a:r>
                        <a:rPr sz="1000" spc="10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000" spc="10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B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000" spc="10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O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452881">
                <a:tc>
                  <a:txBody>
                    <a:bodyPr/>
                    <a:lstStyle/>
                    <a:p>
                      <a:pPr marL="3810" marR="60960">
                        <a:lnSpc>
                          <a:spcPct val="100000"/>
                        </a:lnSpc>
                        <a:spcBef>
                          <a:spcPts val="550"/>
                        </a:spcBef>
                        <a:tabLst>
                          <a:tab pos="5504180" algn="l"/>
                          <a:tab pos="7644765" algn="l"/>
                        </a:tabLst>
                      </a:pPr>
                      <a:r>
                        <a:rPr sz="1000" spc="-1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uéte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10" dirty="0">
                          <a:latin typeface="Calibri"/>
                          <a:cs typeface="Calibri"/>
                        </a:rPr>
                        <a:t>m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ode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l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1000" spc="-6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b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to</a:t>
                      </a:r>
                      <a:r>
                        <a:rPr sz="10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bo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one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10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al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ente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pa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0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ño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10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10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ña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,</a:t>
                      </a:r>
                      <a:r>
                        <a:rPr sz="1000" spc="-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10" dirty="0">
                          <a:latin typeface="Calibri"/>
                          <a:cs typeface="Calibri"/>
                        </a:rPr>
                        <a:t>m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ga</a:t>
                      </a:r>
                      <a:r>
                        <a:rPr sz="10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l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arga.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p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10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d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te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l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a:</a:t>
                      </a:r>
                      <a:r>
                        <a:rPr sz="10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tej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d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10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dob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l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e,</a:t>
                      </a:r>
                      <a:r>
                        <a:rPr sz="10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100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%</a:t>
                      </a:r>
                      <a:r>
                        <a:rPr sz="10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ac</a:t>
                      </a:r>
                      <a:r>
                        <a:rPr sz="1000" spc="1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il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á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.	</a:t>
                      </a:r>
                      <a:r>
                        <a:rPr sz="1000" spc="10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10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ue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ll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,  puños</a:t>
                      </a:r>
                      <a:r>
                        <a:rPr sz="10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en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parte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baja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del</a:t>
                      </a:r>
                      <a:r>
                        <a:rPr sz="10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suéter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acabado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tejido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tipo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remallado</a:t>
                      </a:r>
                      <a:r>
                        <a:rPr sz="1000" spc="-8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y/o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vivos.</a:t>
                      </a:r>
                      <a:r>
                        <a:rPr sz="1000" spc="4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a)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10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bolsas	De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talla</a:t>
                      </a:r>
                      <a:r>
                        <a:rPr sz="10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1000" spc="6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10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698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156209">
                <a:tc>
                  <a:txBody>
                    <a:bodyPr/>
                    <a:lstStyle/>
                    <a:p>
                      <a:pPr marL="3810">
                        <a:lnSpc>
                          <a:spcPts val="1130"/>
                        </a:lnSpc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CHALECO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156083">
                <a:tc>
                  <a:txBody>
                    <a:bodyPr/>
                    <a:lstStyle/>
                    <a:p>
                      <a:pPr marL="3810">
                        <a:lnSpc>
                          <a:spcPts val="1130"/>
                        </a:lnSpc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Chaleco</a:t>
                      </a:r>
                      <a:r>
                        <a:rPr sz="10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modelo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cerrado,</a:t>
                      </a:r>
                      <a:r>
                        <a:rPr sz="10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para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niños</a:t>
                      </a:r>
                      <a:r>
                        <a:rPr sz="10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niñas</a:t>
                      </a:r>
                      <a:r>
                        <a:rPr sz="10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cuello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V.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308609">
                <a:tc>
                  <a:txBody>
                    <a:bodyPr/>
                    <a:lstStyle/>
                    <a:p>
                      <a:pPr marL="3810" marR="143510">
                        <a:lnSpc>
                          <a:spcPts val="1200"/>
                        </a:lnSpc>
                        <a:tabLst>
                          <a:tab pos="3605529" algn="l"/>
                        </a:tabLst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Tipo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de tela: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tejido doble,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100%</a:t>
                      </a:r>
                      <a:r>
                        <a:rPr sz="1000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acrilan.	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cuello,</a:t>
                      </a:r>
                      <a:r>
                        <a:rPr sz="10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mangas</a:t>
                      </a:r>
                      <a:r>
                        <a:rPr sz="10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1000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parte</a:t>
                      </a:r>
                      <a:r>
                        <a:rPr sz="1000" spc="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inferior</a:t>
                      </a:r>
                      <a:r>
                        <a:rPr sz="1000" spc="-7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del chaleco</a:t>
                      </a:r>
                      <a:r>
                        <a:rPr sz="1000" spc="-6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acabado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tejido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tipo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remallado </a:t>
                      </a:r>
                      <a:r>
                        <a:rPr sz="1000" spc="-2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y/o</a:t>
                      </a:r>
                      <a:r>
                        <a:rPr sz="10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vivos.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156171">
                <a:tc>
                  <a:txBody>
                    <a:bodyPr/>
                    <a:lstStyle/>
                    <a:p>
                      <a:pPr marL="3810">
                        <a:lnSpc>
                          <a:spcPts val="1130"/>
                        </a:lnSpc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00" spc="-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talla</a:t>
                      </a:r>
                      <a:r>
                        <a:rPr sz="1000" spc="-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0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10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156184">
                <a:tc>
                  <a:txBody>
                    <a:bodyPr/>
                    <a:lstStyle/>
                    <a:p>
                      <a:pPr marL="3810">
                        <a:lnSpc>
                          <a:spcPts val="1130"/>
                        </a:lnSpc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CHALECO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460971">
                <a:tc>
                  <a:txBody>
                    <a:bodyPr/>
                    <a:lstStyle/>
                    <a:p>
                      <a:pPr marL="3810" marR="1000760">
                        <a:lnSpc>
                          <a:spcPts val="1200"/>
                        </a:lnSpc>
                        <a:spcBef>
                          <a:spcPts val="25"/>
                        </a:spcBef>
                        <a:tabLst>
                          <a:tab pos="5132070" algn="l"/>
                        </a:tabLst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Chaleco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modelo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cerrado,</a:t>
                      </a:r>
                      <a:r>
                        <a:rPr sz="10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para</a:t>
                      </a:r>
                      <a:r>
                        <a:rPr sz="10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niños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niñas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cuello</a:t>
                      </a:r>
                      <a:r>
                        <a:rPr sz="10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V.	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Tipo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tela:</a:t>
                      </a:r>
                      <a:r>
                        <a:rPr sz="10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tejido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doble,</a:t>
                      </a:r>
                      <a:r>
                        <a:rPr sz="10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100</a:t>
                      </a:r>
                      <a:r>
                        <a:rPr sz="1000" spc="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%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acrilan. </a:t>
                      </a:r>
                      <a:r>
                        <a:rPr sz="1000" spc="-2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cuello,</a:t>
                      </a:r>
                      <a:r>
                        <a:rPr sz="1000" spc="-7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mangas</a:t>
                      </a:r>
                      <a:r>
                        <a:rPr sz="10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parte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inferior</a:t>
                      </a:r>
                      <a:r>
                        <a:rPr sz="1000" spc="-5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del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chaleco</a:t>
                      </a:r>
                      <a:r>
                        <a:rPr sz="10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acabado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tejido</a:t>
                      </a:r>
                      <a:r>
                        <a:rPr sz="10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tipo</a:t>
                      </a:r>
                      <a:r>
                        <a:rPr sz="10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remallado</a:t>
                      </a:r>
                      <a:r>
                        <a:rPr sz="1000" spc="-6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y/o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vivos.</a:t>
                      </a:r>
                      <a:endParaRPr sz="1000">
                        <a:latin typeface="Calibri"/>
                        <a:cs typeface="Calibri"/>
                      </a:endParaRPr>
                    </a:p>
                    <a:p>
                      <a:pPr marL="3810">
                        <a:lnSpc>
                          <a:spcPts val="1100"/>
                        </a:lnSpc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 bordado</a:t>
                      </a:r>
                      <a:r>
                        <a:rPr sz="10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10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parche</a:t>
                      </a:r>
                      <a:r>
                        <a:rPr sz="10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logotipo.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156171">
                <a:tc>
                  <a:txBody>
                    <a:bodyPr/>
                    <a:lstStyle/>
                    <a:p>
                      <a:pPr marL="3810">
                        <a:lnSpc>
                          <a:spcPts val="1130"/>
                        </a:lnSpc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talla</a:t>
                      </a:r>
                      <a:r>
                        <a:rPr sz="1000" spc="-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2 a</a:t>
                      </a:r>
                      <a:r>
                        <a:rPr sz="10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10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</a:tbl>
          </a:graphicData>
        </a:graphic>
      </p:graphicFrame>
      <p:grpSp>
        <p:nvGrpSpPr>
          <p:cNvPr id="3" name="object 3"/>
          <p:cNvGrpSpPr/>
          <p:nvPr/>
        </p:nvGrpSpPr>
        <p:grpSpPr>
          <a:xfrm>
            <a:off x="527304" y="435863"/>
            <a:ext cx="2091055" cy="461645"/>
            <a:chOff x="527304" y="435863"/>
            <a:chExt cx="2091055" cy="461645"/>
          </a:xfrm>
        </p:grpSpPr>
        <p:sp>
          <p:nvSpPr>
            <p:cNvPr id="4" name="object 4"/>
            <p:cNvSpPr/>
            <p:nvPr/>
          </p:nvSpPr>
          <p:spPr>
            <a:xfrm>
              <a:off x="539496" y="448055"/>
              <a:ext cx="2066925" cy="365760"/>
            </a:xfrm>
            <a:custGeom>
              <a:avLst/>
              <a:gdLst/>
              <a:ahLst/>
              <a:cxnLst/>
              <a:rect l="l" t="t" r="r" b="b"/>
              <a:pathLst>
                <a:path w="2066925" h="365759">
                  <a:moveTo>
                    <a:pt x="0" y="60960"/>
                  </a:moveTo>
                  <a:lnTo>
                    <a:pt x="4790" y="37236"/>
                  </a:lnTo>
                  <a:lnTo>
                    <a:pt x="17854" y="17859"/>
                  </a:lnTo>
                  <a:lnTo>
                    <a:pt x="37231" y="4792"/>
                  </a:lnTo>
                  <a:lnTo>
                    <a:pt x="60960" y="0"/>
                  </a:lnTo>
                  <a:lnTo>
                    <a:pt x="2005584" y="0"/>
                  </a:lnTo>
                  <a:lnTo>
                    <a:pt x="2029307" y="4792"/>
                  </a:lnTo>
                  <a:lnTo>
                    <a:pt x="2048684" y="17859"/>
                  </a:lnTo>
                  <a:lnTo>
                    <a:pt x="2061751" y="37236"/>
                  </a:lnTo>
                  <a:lnTo>
                    <a:pt x="2066544" y="60960"/>
                  </a:lnTo>
                  <a:lnTo>
                    <a:pt x="2066544" y="304800"/>
                  </a:lnTo>
                  <a:lnTo>
                    <a:pt x="2061751" y="328523"/>
                  </a:lnTo>
                  <a:lnTo>
                    <a:pt x="2048684" y="347900"/>
                  </a:lnTo>
                  <a:lnTo>
                    <a:pt x="2029307" y="360967"/>
                  </a:lnTo>
                  <a:lnTo>
                    <a:pt x="2005584" y="365760"/>
                  </a:lnTo>
                  <a:lnTo>
                    <a:pt x="60960" y="365760"/>
                  </a:lnTo>
                  <a:lnTo>
                    <a:pt x="37231" y="360967"/>
                  </a:lnTo>
                  <a:lnTo>
                    <a:pt x="17854" y="347900"/>
                  </a:lnTo>
                  <a:lnTo>
                    <a:pt x="4790" y="328523"/>
                  </a:lnTo>
                  <a:lnTo>
                    <a:pt x="0" y="304800"/>
                  </a:lnTo>
                  <a:lnTo>
                    <a:pt x="0" y="60960"/>
                  </a:lnTo>
                  <a:close/>
                </a:path>
              </a:pathLst>
            </a:custGeom>
            <a:ln w="24383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4192" y="460222"/>
              <a:ext cx="1598421" cy="437159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890727" y="507618"/>
            <a:ext cx="1360170" cy="25590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500" dirty="0">
                <a:latin typeface="Calibri"/>
                <a:cs typeface="Calibri"/>
              </a:rPr>
              <a:t>S</a:t>
            </a:r>
            <a:r>
              <a:rPr sz="1500" spc="-5" dirty="0">
                <a:latin typeface="Calibri"/>
                <a:cs typeface="Calibri"/>
              </a:rPr>
              <a:t>U</a:t>
            </a:r>
            <a:r>
              <a:rPr sz="1500" spc="5" dirty="0">
                <a:latin typeface="Calibri"/>
                <a:cs typeface="Calibri"/>
              </a:rPr>
              <a:t>E</a:t>
            </a:r>
            <a:r>
              <a:rPr sz="1500" spc="10" dirty="0">
                <a:latin typeface="Calibri"/>
                <a:cs typeface="Calibri"/>
              </a:rPr>
              <a:t>T</a:t>
            </a:r>
            <a:r>
              <a:rPr sz="1500" spc="5" dirty="0">
                <a:latin typeface="Calibri"/>
                <a:cs typeface="Calibri"/>
              </a:rPr>
              <a:t>ER</a:t>
            </a:r>
            <a:r>
              <a:rPr sz="1500" spc="-60" dirty="0">
                <a:latin typeface="Calibri"/>
                <a:cs typeface="Calibri"/>
              </a:rPr>
              <a:t> </a:t>
            </a:r>
            <a:r>
              <a:rPr sz="1500" spc="-15" dirty="0">
                <a:latin typeface="Calibri"/>
                <a:cs typeface="Calibri"/>
              </a:rPr>
              <a:t>E</a:t>
            </a:r>
            <a:r>
              <a:rPr sz="1500" dirty="0">
                <a:latin typeface="Calibri"/>
                <a:cs typeface="Calibri"/>
              </a:rPr>
              <a:t>S</a:t>
            </a:r>
            <a:r>
              <a:rPr sz="1500" spc="-10" dirty="0">
                <a:latin typeface="Calibri"/>
                <a:cs typeface="Calibri"/>
              </a:rPr>
              <a:t>C</a:t>
            </a:r>
            <a:r>
              <a:rPr sz="1500" spc="10" dirty="0">
                <a:latin typeface="Calibri"/>
                <a:cs typeface="Calibri"/>
              </a:rPr>
              <a:t>O</a:t>
            </a:r>
            <a:r>
              <a:rPr sz="1500" spc="-10" dirty="0">
                <a:latin typeface="Calibri"/>
                <a:cs typeface="Calibri"/>
              </a:rPr>
              <a:t>LA</a:t>
            </a:r>
            <a:r>
              <a:rPr sz="1500" spc="5" dirty="0">
                <a:latin typeface="Calibri"/>
                <a:cs typeface="Calibri"/>
              </a:rPr>
              <a:t>R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6675119" y="417576"/>
            <a:ext cx="2091055" cy="464820"/>
            <a:chOff x="6675119" y="417576"/>
            <a:chExt cx="2091055" cy="464820"/>
          </a:xfrm>
        </p:grpSpPr>
        <p:sp>
          <p:nvSpPr>
            <p:cNvPr id="8" name="object 8"/>
            <p:cNvSpPr/>
            <p:nvPr/>
          </p:nvSpPr>
          <p:spPr>
            <a:xfrm>
              <a:off x="6687311" y="429768"/>
              <a:ext cx="2066925" cy="368935"/>
            </a:xfrm>
            <a:custGeom>
              <a:avLst/>
              <a:gdLst/>
              <a:ahLst/>
              <a:cxnLst/>
              <a:rect l="l" t="t" r="r" b="b"/>
              <a:pathLst>
                <a:path w="2066925" h="368934">
                  <a:moveTo>
                    <a:pt x="0" y="61468"/>
                  </a:moveTo>
                  <a:lnTo>
                    <a:pt x="4835" y="37558"/>
                  </a:lnTo>
                  <a:lnTo>
                    <a:pt x="18018" y="18018"/>
                  </a:lnTo>
                  <a:lnTo>
                    <a:pt x="37558" y="4835"/>
                  </a:lnTo>
                  <a:lnTo>
                    <a:pt x="61468" y="0"/>
                  </a:lnTo>
                  <a:lnTo>
                    <a:pt x="2005076" y="0"/>
                  </a:lnTo>
                  <a:lnTo>
                    <a:pt x="2028985" y="4835"/>
                  </a:lnTo>
                  <a:lnTo>
                    <a:pt x="2048525" y="18018"/>
                  </a:lnTo>
                  <a:lnTo>
                    <a:pt x="2061708" y="37558"/>
                  </a:lnTo>
                  <a:lnTo>
                    <a:pt x="2066544" y="61468"/>
                  </a:lnTo>
                  <a:lnTo>
                    <a:pt x="2066544" y="307340"/>
                  </a:lnTo>
                  <a:lnTo>
                    <a:pt x="2061708" y="331249"/>
                  </a:lnTo>
                  <a:lnTo>
                    <a:pt x="2048525" y="350789"/>
                  </a:lnTo>
                  <a:lnTo>
                    <a:pt x="2028985" y="363972"/>
                  </a:lnTo>
                  <a:lnTo>
                    <a:pt x="2005076" y="368808"/>
                  </a:lnTo>
                  <a:lnTo>
                    <a:pt x="61468" y="368808"/>
                  </a:lnTo>
                  <a:lnTo>
                    <a:pt x="37558" y="363972"/>
                  </a:lnTo>
                  <a:lnTo>
                    <a:pt x="18018" y="350789"/>
                  </a:lnTo>
                  <a:lnTo>
                    <a:pt x="4835" y="331249"/>
                  </a:lnTo>
                  <a:lnTo>
                    <a:pt x="0" y="307340"/>
                  </a:lnTo>
                  <a:lnTo>
                    <a:pt x="0" y="61468"/>
                  </a:lnTo>
                  <a:close/>
                </a:path>
              </a:pathLst>
            </a:custGeom>
            <a:ln w="24384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18375" y="444982"/>
              <a:ext cx="1808733" cy="437159"/>
            </a:xfrm>
            <a:prstGeom prst="rect">
              <a:avLst/>
            </a:prstGeom>
          </p:spPr>
        </p:pic>
      </p:grpSp>
      <p:sp>
        <p:nvSpPr>
          <p:cNvPr id="10" name="object 10"/>
          <p:cNvSpPr txBox="1"/>
          <p:nvPr/>
        </p:nvSpPr>
        <p:spPr>
          <a:xfrm>
            <a:off x="6936740" y="490473"/>
            <a:ext cx="1570355" cy="25590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500" dirty="0">
                <a:latin typeface="Calibri"/>
                <a:cs typeface="Calibri"/>
              </a:rPr>
              <a:t>NIVEL:</a:t>
            </a:r>
            <a:r>
              <a:rPr sz="1500" spc="-70" dirty="0">
                <a:latin typeface="Calibri"/>
                <a:cs typeface="Calibri"/>
              </a:rPr>
              <a:t> </a:t>
            </a:r>
            <a:r>
              <a:rPr sz="1500" spc="-5" dirty="0">
                <a:latin typeface="Calibri"/>
                <a:cs typeface="Calibri"/>
              </a:rPr>
              <a:t>PREESCOLAR</a:t>
            </a:r>
            <a:endParaRPr sz="150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706592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90727" y="507618"/>
            <a:ext cx="1360170" cy="25590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500" dirty="0">
                <a:latin typeface="Calibri"/>
                <a:cs typeface="Calibri"/>
              </a:rPr>
              <a:t>S</a:t>
            </a:r>
            <a:r>
              <a:rPr sz="1500" spc="-5" dirty="0">
                <a:latin typeface="Calibri"/>
                <a:cs typeface="Calibri"/>
              </a:rPr>
              <a:t>U</a:t>
            </a:r>
            <a:r>
              <a:rPr sz="1500" spc="5" dirty="0">
                <a:latin typeface="Calibri"/>
                <a:cs typeface="Calibri"/>
              </a:rPr>
              <a:t>E</a:t>
            </a:r>
            <a:r>
              <a:rPr sz="1500" spc="10" dirty="0">
                <a:latin typeface="Calibri"/>
                <a:cs typeface="Calibri"/>
              </a:rPr>
              <a:t>T</a:t>
            </a:r>
            <a:r>
              <a:rPr sz="1500" spc="5" dirty="0">
                <a:latin typeface="Calibri"/>
                <a:cs typeface="Calibri"/>
              </a:rPr>
              <a:t>ER</a:t>
            </a:r>
            <a:r>
              <a:rPr sz="1500" spc="-60" dirty="0">
                <a:latin typeface="Calibri"/>
                <a:cs typeface="Calibri"/>
              </a:rPr>
              <a:t> </a:t>
            </a:r>
            <a:r>
              <a:rPr sz="1500" spc="-15" dirty="0">
                <a:latin typeface="Calibri"/>
                <a:cs typeface="Calibri"/>
              </a:rPr>
              <a:t>E</a:t>
            </a:r>
            <a:r>
              <a:rPr sz="1500" dirty="0">
                <a:latin typeface="Calibri"/>
                <a:cs typeface="Calibri"/>
              </a:rPr>
              <a:t>S</a:t>
            </a:r>
            <a:r>
              <a:rPr sz="1500" spc="-10" dirty="0">
                <a:latin typeface="Calibri"/>
                <a:cs typeface="Calibri"/>
              </a:rPr>
              <a:t>C</a:t>
            </a:r>
            <a:r>
              <a:rPr sz="1500" spc="10" dirty="0">
                <a:latin typeface="Calibri"/>
                <a:cs typeface="Calibri"/>
              </a:rPr>
              <a:t>O</a:t>
            </a:r>
            <a:r>
              <a:rPr sz="1500" spc="-10" dirty="0">
                <a:latin typeface="Calibri"/>
                <a:cs typeface="Calibri"/>
              </a:rPr>
              <a:t>LA</a:t>
            </a:r>
            <a:r>
              <a:rPr sz="1500" spc="5" dirty="0">
                <a:latin typeface="Calibri"/>
                <a:cs typeface="Calibri"/>
              </a:rPr>
              <a:t>R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6675119" y="417576"/>
            <a:ext cx="2091055" cy="464820"/>
            <a:chOff x="6675119" y="417576"/>
            <a:chExt cx="2091055" cy="464820"/>
          </a:xfrm>
        </p:grpSpPr>
        <p:sp>
          <p:nvSpPr>
            <p:cNvPr id="4" name="object 4"/>
            <p:cNvSpPr/>
            <p:nvPr/>
          </p:nvSpPr>
          <p:spPr>
            <a:xfrm>
              <a:off x="6687311" y="429768"/>
              <a:ext cx="2066925" cy="368935"/>
            </a:xfrm>
            <a:custGeom>
              <a:avLst/>
              <a:gdLst/>
              <a:ahLst/>
              <a:cxnLst/>
              <a:rect l="l" t="t" r="r" b="b"/>
              <a:pathLst>
                <a:path w="2066925" h="368934">
                  <a:moveTo>
                    <a:pt x="0" y="61468"/>
                  </a:moveTo>
                  <a:lnTo>
                    <a:pt x="4835" y="37558"/>
                  </a:lnTo>
                  <a:lnTo>
                    <a:pt x="18018" y="18018"/>
                  </a:lnTo>
                  <a:lnTo>
                    <a:pt x="37558" y="4835"/>
                  </a:lnTo>
                  <a:lnTo>
                    <a:pt x="61468" y="0"/>
                  </a:lnTo>
                  <a:lnTo>
                    <a:pt x="2005076" y="0"/>
                  </a:lnTo>
                  <a:lnTo>
                    <a:pt x="2028985" y="4835"/>
                  </a:lnTo>
                  <a:lnTo>
                    <a:pt x="2048525" y="18018"/>
                  </a:lnTo>
                  <a:lnTo>
                    <a:pt x="2061708" y="37558"/>
                  </a:lnTo>
                  <a:lnTo>
                    <a:pt x="2066544" y="61468"/>
                  </a:lnTo>
                  <a:lnTo>
                    <a:pt x="2066544" y="307340"/>
                  </a:lnTo>
                  <a:lnTo>
                    <a:pt x="2061708" y="331249"/>
                  </a:lnTo>
                  <a:lnTo>
                    <a:pt x="2048525" y="350789"/>
                  </a:lnTo>
                  <a:lnTo>
                    <a:pt x="2028985" y="363972"/>
                  </a:lnTo>
                  <a:lnTo>
                    <a:pt x="2005076" y="368808"/>
                  </a:lnTo>
                  <a:lnTo>
                    <a:pt x="61468" y="368808"/>
                  </a:lnTo>
                  <a:lnTo>
                    <a:pt x="37558" y="363972"/>
                  </a:lnTo>
                  <a:lnTo>
                    <a:pt x="18018" y="350789"/>
                  </a:lnTo>
                  <a:lnTo>
                    <a:pt x="4835" y="331249"/>
                  </a:lnTo>
                  <a:lnTo>
                    <a:pt x="0" y="307340"/>
                  </a:lnTo>
                  <a:lnTo>
                    <a:pt x="0" y="61468"/>
                  </a:lnTo>
                  <a:close/>
                </a:path>
              </a:pathLst>
            </a:custGeom>
            <a:ln w="24384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922007" y="444982"/>
              <a:ext cx="1598422" cy="437159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7042150" y="490473"/>
            <a:ext cx="1360805" cy="25590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500" dirty="0">
                <a:latin typeface="Calibri"/>
                <a:cs typeface="Calibri"/>
              </a:rPr>
              <a:t>NIVEL:</a:t>
            </a:r>
            <a:r>
              <a:rPr sz="1500" spc="-85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PRIMARIA</a:t>
            </a:r>
            <a:endParaRPr sz="1500">
              <a:latin typeface="Calibri"/>
              <a:cs typeface="Calibri"/>
            </a:endParaRPr>
          </a:p>
        </p:txBody>
      </p: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442544" y="1247775"/>
          <a:ext cx="8071484" cy="534945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071484"/>
              </a:tblGrid>
              <a:tr h="164591">
                <a:tc>
                  <a:txBody>
                    <a:bodyPr/>
                    <a:lstStyle/>
                    <a:p>
                      <a:pPr marL="4445">
                        <a:lnSpc>
                          <a:spcPts val="1195"/>
                        </a:lnSpc>
                      </a:pPr>
                      <a:r>
                        <a:rPr sz="1050" spc="-10" dirty="0">
                          <a:latin typeface="Calibri"/>
                          <a:cs typeface="Calibri"/>
                        </a:rPr>
                        <a:t>SUETER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CERRADO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231902">
                <a:tc>
                  <a:txBody>
                    <a:bodyPr/>
                    <a:lstStyle/>
                    <a:p>
                      <a:pPr marL="444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050" dirty="0">
                          <a:latin typeface="Calibri"/>
                          <a:cs typeface="Calibri"/>
                        </a:rPr>
                        <a:t>Suéter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modelo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cerrado,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para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niños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 y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niñas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 con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cuello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V,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manga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larga.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Tipo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 de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tela:</a:t>
                      </a:r>
                      <a:r>
                        <a:rPr sz="105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tejido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doble,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100%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acrilán.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324611">
                <a:tc>
                  <a:txBody>
                    <a:bodyPr/>
                    <a:lstStyle/>
                    <a:p>
                      <a:pPr marL="4445" marR="1601470">
                        <a:lnSpc>
                          <a:spcPts val="1270"/>
                        </a:lnSpc>
                      </a:pPr>
                      <a:r>
                        <a:rPr sz="1050" spc="-5" dirty="0">
                          <a:latin typeface="Calibri"/>
                          <a:cs typeface="Calibri"/>
                        </a:rPr>
                        <a:t>En cuello, puños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y en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parte inferior del suéter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con acabado de tejido tipo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remallado. Con bordado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o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parche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de logotipo. </a:t>
                      </a:r>
                      <a:r>
                        <a:rPr sz="1050" spc="-2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talla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6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 20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164465">
                <a:tc>
                  <a:txBody>
                    <a:bodyPr/>
                    <a:lstStyle/>
                    <a:p>
                      <a:pPr marL="4445">
                        <a:lnSpc>
                          <a:spcPts val="1195"/>
                        </a:lnSpc>
                      </a:pPr>
                      <a:r>
                        <a:rPr sz="1050" spc="-10" dirty="0">
                          <a:latin typeface="Calibri"/>
                          <a:cs typeface="Calibri"/>
                        </a:rPr>
                        <a:t>SUETER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 ABIERTO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463803">
                <a:tc>
                  <a:txBody>
                    <a:bodyPr/>
                    <a:lstStyle/>
                    <a:p>
                      <a:pPr marL="4445" marR="1747520">
                        <a:lnSpc>
                          <a:spcPct val="101000"/>
                        </a:lnSpc>
                        <a:spcBef>
                          <a:spcPts val="515"/>
                        </a:spcBef>
                      </a:pPr>
                      <a:r>
                        <a:rPr sz="1050" dirty="0">
                          <a:latin typeface="Calibri"/>
                          <a:cs typeface="Calibri"/>
                        </a:rPr>
                        <a:t>Suéter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modelo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abierto con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botones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al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frente para niños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y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niñas,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manga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larga.Tipo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de tela: tejido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doble, 100%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acrilán. </a:t>
                      </a:r>
                      <a:r>
                        <a:rPr sz="1050" spc="-2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cuello,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puños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 y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la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parte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inferior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del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suéter</a:t>
                      </a:r>
                      <a:r>
                        <a:rPr sz="105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con acabado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tejido</a:t>
                      </a:r>
                      <a:r>
                        <a:rPr sz="105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tipo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remallado</a:t>
                      </a:r>
                      <a:r>
                        <a:rPr sz="105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y/o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vivos.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6540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164591">
                <a:tc>
                  <a:txBody>
                    <a:bodyPr/>
                    <a:lstStyle/>
                    <a:p>
                      <a:pPr marL="4445">
                        <a:lnSpc>
                          <a:spcPts val="1195"/>
                        </a:lnSpc>
                      </a:pPr>
                      <a:r>
                        <a:rPr sz="1050" spc="-5" dirty="0">
                          <a:latin typeface="Calibri"/>
                          <a:cs typeface="Calibri"/>
                        </a:rPr>
                        <a:t>A)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bolsas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164592">
                <a:tc>
                  <a:txBody>
                    <a:bodyPr/>
                    <a:lstStyle/>
                    <a:p>
                      <a:pPr marL="34925">
                        <a:lnSpc>
                          <a:spcPts val="1195"/>
                        </a:lnSpc>
                      </a:pPr>
                      <a:r>
                        <a:rPr sz="105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5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talla</a:t>
                      </a:r>
                      <a:r>
                        <a:rPr sz="105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6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20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164591">
                <a:tc>
                  <a:txBody>
                    <a:bodyPr/>
                    <a:lstStyle/>
                    <a:p>
                      <a:pPr marL="4445">
                        <a:lnSpc>
                          <a:spcPts val="1195"/>
                        </a:lnSpc>
                      </a:pPr>
                      <a:r>
                        <a:rPr sz="1050" spc="-10" dirty="0">
                          <a:latin typeface="Calibri"/>
                          <a:cs typeface="Calibri"/>
                        </a:rPr>
                        <a:t>SUETER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 ABIERTO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463676">
                <a:tc>
                  <a:txBody>
                    <a:bodyPr/>
                    <a:lstStyle/>
                    <a:p>
                      <a:pPr marL="4445" marR="1717039">
                        <a:lnSpc>
                          <a:spcPct val="101000"/>
                        </a:lnSpc>
                        <a:spcBef>
                          <a:spcPts val="515"/>
                        </a:spcBef>
                      </a:pPr>
                      <a:r>
                        <a:rPr sz="1050" dirty="0">
                          <a:latin typeface="Calibri"/>
                          <a:cs typeface="Calibri"/>
                        </a:rPr>
                        <a:t>Suéter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modelo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abierto con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botones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al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frente para niños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y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niñas,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manga larga.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Tipo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de tela: tejido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doble, 100%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acrilán. </a:t>
                      </a:r>
                      <a:r>
                        <a:rPr sz="1050" spc="-2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cuello,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puños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 y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la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parte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inferior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del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suéter</a:t>
                      </a:r>
                      <a:r>
                        <a:rPr sz="105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acabado</a:t>
                      </a:r>
                      <a:r>
                        <a:rPr sz="105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tejido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tipo</a:t>
                      </a:r>
                      <a:r>
                        <a:rPr sz="105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remallado</a:t>
                      </a:r>
                      <a:r>
                        <a:rPr sz="105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y/o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vivos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654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164592">
                <a:tc>
                  <a:txBody>
                    <a:bodyPr/>
                    <a:lstStyle/>
                    <a:p>
                      <a:pPr marL="4445">
                        <a:lnSpc>
                          <a:spcPts val="1195"/>
                        </a:lnSpc>
                        <a:tabLst>
                          <a:tab pos="3799840" algn="l"/>
                        </a:tabLst>
                      </a:pPr>
                      <a:r>
                        <a:rPr sz="1050" dirty="0">
                          <a:latin typeface="Calibri"/>
                          <a:cs typeface="Calibri"/>
                        </a:rPr>
                        <a:t>b)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sin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bolsas	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5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talla</a:t>
                      </a:r>
                      <a:r>
                        <a:rPr sz="105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6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20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164592">
                <a:tc>
                  <a:txBody>
                    <a:bodyPr/>
                    <a:lstStyle/>
                    <a:p>
                      <a:pPr marL="4445">
                        <a:lnSpc>
                          <a:spcPts val="1195"/>
                        </a:lnSpc>
                      </a:pPr>
                      <a:r>
                        <a:rPr sz="1050" spc="-10" dirty="0">
                          <a:latin typeface="Calibri"/>
                          <a:cs typeface="Calibri"/>
                        </a:rPr>
                        <a:t>SUETER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 ABIERTO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463804">
                <a:tc>
                  <a:txBody>
                    <a:bodyPr/>
                    <a:lstStyle/>
                    <a:p>
                      <a:pPr marL="4445">
                        <a:lnSpc>
                          <a:spcPct val="100000"/>
                        </a:lnSpc>
                        <a:spcBef>
                          <a:spcPts val="530"/>
                        </a:spcBef>
                      </a:pPr>
                      <a:r>
                        <a:rPr sz="1050" dirty="0">
                          <a:latin typeface="Calibri"/>
                          <a:cs typeface="Calibri"/>
                        </a:rPr>
                        <a:t>Suéter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modelo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abierto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botones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al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frente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para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niños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niñas,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manga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larga.Tipo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tela:</a:t>
                      </a:r>
                      <a:r>
                        <a:rPr sz="105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tejido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doble,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100%</a:t>
                      </a:r>
                      <a:r>
                        <a:rPr sz="1050" spc="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acrilán.</a:t>
                      </a:r>
                      <a:endParaRPr sz="1050">
                        <a:latin typeface="Calibri"/>
                        <a:cs typeface="Calibri"/>
                      </a:endParaRPr>
                    </a:p>
                    <a:p>
                      <a:pPr marL="4445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050" spc="-5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cuello,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puños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 y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la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parte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inferior del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suéter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acabado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tejido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tipo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remallado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y/o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vivos.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673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324611">
                <a:tc>
                  <a:txBody>
                    <a:bodyPr/>
                    <a:lstStyle/>
                    <a:p>
                      <a:pPr marL="4445">
                        <a:lnSpc>
                          <a:spcPts val="1245"/>
                        </a:lnSpc>
                        <a:tabLst>
                          <a:tab pos="6608445" algn="l"/>
                        </a:tabLst>
                      </a:pPr>
                      <a:r>
                        <a:rPr sz="1050" dirty="0">
                          <a:latin typeface="Calibri"/>
                          <a:cs typeface="Calibri"/>
                        </a:rPr>
                        <a:t>a)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 Con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 bolsas	Con bordado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parche</a:t>
                      </a:r>
                      <a:r>
                        <a:rPr sz="105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de</a:t>
                      </a:r>
                      <a:endParaRPr sz="1050">
                        <a:latin typeface="Calibri"/>
                        <a:cs typeface="Calibri"/>
                      </a:endParaRPr>
                    </a:p>
                    <a:p>
                      <a:pPr marL="4445">
                        <a:lnSpc>
                          <a:spcPts val="1200"/>
                        </a:lnSpc>
                        <a:spcBef>
                          <a:spcPts val="10"/>
                        </a:spcBef>
                      </a:pPr>
                      <a:r>
                        <a:rPr sz="1050" spc="-5" dirty="0">
                          <a:latin typeface="Calibri"/>
                          <a:cs typeface="Calibri"/>
                        </a:rPr>
                        <a:t>logotipos.</a:t>
                      </a:r>
                      <a:r>
                        <a:rPr sz="105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talla</a:t>
                      </a:r>
                      <a:r>
                        <a:rPr sz="105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6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 20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164465">
                <a:tc>
                  <a:txBody>
                    <a:bodyPr/>
                    <a:lstStyle/>
                    <a:p>
                      <a:pPr marL="4445">
                        <a:lnSpc>
                          <a:spcPts val="1195"/>
                        </a:lnSpc>
                      </a:pPr>
                      <a:r>
                        <a:rPr sz="1050" spc="-10" dirty="0">
                          <a:latin typeface="Calibri"/>
                          <a:cs typeface="Calibri"/>
                        </a:rPr>
                        <a:t>SUETER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 ABIERTO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463803">
                <a:tc>
                  <a:txBody>
                    <a:bodyPr/>
                    <a:lstStyle/>
                    <a:p>
                      <a:pPr marL="4445">
                        <a:lnSpc>
                          <a:spcPct val="100000"/>
                        </a:lnSpc>
                        <a:spcBef>
                          <a:spcPts val="535"/>
                        </a:spcBef>
                      </a:pPr>
                      <a:r>
                        <a:rPr sz="1050" dirty="0">
                          <a:latin typeface="Calibri"/>
                          <a:cs typeface="Calibri"/>
                        </a:rPr>
                        <a:t>Suéter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modelo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abierto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botones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 al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frente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para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niños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niñas,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manga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larga.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Tipo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 de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tela:</a:t>
                      </a:r>
                      <a:r>
                        <a:rPr sz="105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tejido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doble,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100%</a:t>
                      </a:r>
                      <a:r>
                        <a:rPr sz="1050" spc="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acrilán.</a:t>
                      </a:r>
                      <a:endParaRPr sz="1050">
                        <a:latin typeface="Calibri"/>
                        <a:cs typeface="Calibri"/>
                      </a:endParaRPr>
                    </a:p>
                    <a:p>
                      <a:pPr marL="4445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1050" spc="-5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 cuello,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puños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 y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parte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inferior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 del suéter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con acabado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tejido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tipo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remallado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y/o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vivos.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679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236474">
                <a:tc>
                  <a:txBody>
                    <a:bodyPr/>
                    <a:lstStyle/>
                    <a:p>
                      <a:pPr marL="4445">
                        <a:lnSpc>
                          <a:spcPct val="100000"/>
                        </a:lnSpc>
                        <a:spcBef>
                          <a:spcPts val="270"/>
                        </a:spcBef>
                        <a:tabLst>
                          <a:tab pos="3830320" algn="l"/>
                        </a:tabLst>
                      </a:pPr>
                      <a:r>
                        <a:rPr sz="1050" dirty="0">
                          <a:latin typeface="Calibri"/>
                          <a:cs typeface="Calibri"/>
                        </a:rPr>
                        <a:t>b)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sin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bolsas	Con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bordado</a:t>
                      </a:r>
                      <a:r>
                        <a:rPr sz="105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o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parche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logotipos.</a:t>
                      </a:r>
                      <a:r>
                        <a:rPr sz="1050" spc="2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De la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talla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6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la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20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164541">
                <a:tc>
                  <a:txBody>
                    <a:bodyPr/>
                    <a:lstStyle/>
                    <a:p>
                      <a:pPr marL="4445">
                        <a:lnSpc>
                          <a:spcPts val="1195"/>
                        </a:lnSpc>
                      </a:pPr>
                      <a:r>
                        <a:rPr sz="1050" spc="-10" dirty="0">
                          <a:latin typeface="Calibri"/>
                          <a:cs typeface="Calibri"/>
                        </a:rPr>
                        <a:t>CHALECO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164566">
                <a:tc>
                  <a:txBody>
                    <a:bodyPr/>
                    <a:lstStyle/>
                    <a:p>
                      <a:pPr marL="4445">
                        <a:lnSpc>
                          <a:spcPts val="1195"/>
                        </a:lnSpc>
                      </a:pPr>
                      <a:r>
                        <a:rPr sz="1050" spc="-5" dirty="0">
                          <a:latin typeface="Calibri"/>
                          <a:cs typeface="Calibri"/>
                        </a:rPr>
                        <a:t>Chaleco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modelo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cerrado,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para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niños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niñas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cuello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V.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164566">
                <a:tc>
                  <a:txBody>
                    <a:bodyPr/>
                    <a:lstStyle/>
                    <a:p>
                      <a:pPr marL="4445">
                        <a:lnSpc>
                          <a:spcPts val="1195"/>
                        </a:lnSpc>
                      </a:pPr>
                      <a:r>
                        <a:rPr sz="1050" spc="-5" dirty="0">
                          <a:latin typeface="Calibri"/>
                          <a:cs typeface="Calibri"/>
                        </a:rPr>
                        <a:t>Tipo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de tela:</a:t>
                      </a:r>
                      <a:r>
                        <a:rPr sz="105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tejido</a:t>
                      </a:r>
                      <a:r>
                        <a:rPr sz="105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doble,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100%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acrilán.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231889">
                <a:tc>
                  <a:txBody>
                    <a:bodyPr/>
                    <a:lstStyle/>
                    <a:p>
                      <a:pPr marL="4445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050" spc="-5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cuello,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mangas y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parte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baja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al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final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inferior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del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chaleco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acabado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tejido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tipo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remallado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y/o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vivos.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3238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164566">
                <a:tc>
                  <a:txBody>
                    <a:bodyPr/>
                    <a:lstStyle/>
                    <a:p>
                      <a:pPr marL="4445">
                        <a:lnSpc>
                          <a:spcPts val="1195"/>
                        </a:lnSpc>
                      </a:pPr>
                      <a:r>
                        <a:rPr sz="1050" spc="-5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bordado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105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parche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logotipo.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164579">
                <a:tc>
                  <a:txBody>
                    <a:bodyPr/>
                    <a:lstStyle/>
                    <a:p>
                      <a:pPr marL="4445">
                        <a:lnSpc>
                          <a:spcPts val="1195"/>
                        </a:lnSpc>
                      </a:pPr>
                      <a:r>
                        <a:rPr sz="105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5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talla</a:t>
                      </a:r>
                      <a:r>
                        <a:rPr sz="105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6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20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35217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90727" y="507618"/>
            <a:ext cx="1360170" cy="25590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500" dirty="0">
                <a:latin typeface="Calibri"/>
                <a:cs typeface="Calibri"/>
              </a:rPr>
              <a:t>S</a:t>
            </a:r>
            <a:r>
              <a:rPr sz="1500" spc="-5" dirty="0">
                <a:latin typeface="Calibri"/>
                <a:cs typeface="Calibri"/>
              </a:rPr>
              <a:t>U</a:t>
            </a:r>
            <a:r>
              <a:rPr sz="1500" spc="5" dirty="0">
                <a:latin typeface="Calibri"/>
                <a:cs typeface="Calibri"/>
              </a:rPr>
              <a:t>E</a:t>
            </a:r>
            <a:r>
              <a:rPr sz="1500" spc="10" dirty="0">
                <a:latin typeface="Calibri"/>
                <a:cs typeface="Calibri"/>
              </a:rPr>
              <a:t>T</a:t>
            </a:r>
            <a:r>
              <a:rPr sz="1500" spc="5" dirty="0">
                <a:latin typeface="Calibri"/>
                <a:cs typeface="Calibri"/>
              </a:rPr>
              <a:t>ER</a:t>
            </a:r>
            <a:r>
              <a:rPr sz="1500" spc="-60" dirty="0">
                <a:latin typeface="Calibri"/>
                <a:cs typeface="Calibri"/>
              </a:rPr>
              <a:t> </a:t>
            </a:r>
            <a:r>
              <a:rPr sz="1500" spc="-15" dirty="0">
                <a:latin typeface="Calibri"/>
                <a:cs typeface="Calibri"/>
              </a:rPr>
              <a:t>E</a:t>
            </a:r>
            <a:r>
              <a:rPr sz="1500" dirty="0">
                <a:latin typeface="Calibri"/>
                <a:cs typeface="Calibri"/>
              </a:rPr>
              <a:t>S</a:t>
            </a:r>
            <a:r>
              <a:rPr sz="1500" spc="-10" dirty="0">
                <a:latin typeface="Calibri"/>
                <a:cs typeface="Calibri"/>
              </a:rPr>
              <a:t>C</a:t>
            </a:r>
            <a:r>
              <a:rPr sz="1500" spc="10" dirty="0">
                <a:latin typeface="Calibri"/>
                <a:cs typeface="Calibri"/>
              </a:rPr>
              <a:t>O</a:t>
            </a:r>
            <a:r>
              <a:rPr sz="1500" spc="-10" dirty="0">
                <a:latin typeface="Calibri"/>
                <a:cs typeface="Calibri"/>
              </a:rPr>
              <a:t>LA</a:t>
            </a:r>
            <a:r>
              <a:rPr sz="1500" spc="5" dirty="0">
                <a:latin typeface="Calibri"/>
                <a:cs typeface="Calibri"/>
              </a:rPr>
              <a:t>R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6675119" y="417576"/>
            <a:ext cx="2091055" cy="464820"/>
            <a:chOff x="6675119" y="417576"/>
            <a:chExt cx="2091055" cy="464820"/>
          </a:xfrm>
        </p:grpSpPr>
        <p:sp>
          <p:nvSpPr>
            <p:cNvPr id="4" name="object 4"/>
            <p:cNvSpPr/>
            <p:nvPr/>
          </p:nvSpPr>
          <p:spPr>
            <a:xfrm>
              <a:off x="6687311" y="429768"/>
              <a:ext cx="2066925" cy="368935"/>
            </a:xfrm>
            <a:custGeom>
              <a:avLst/>
              <a:gdLst/>
              <a:ahLst/>
              <a:cxnLst/>
              <a:rect l="l" t="t" r="r" b="b"/>
              <a:pathLst>
                <a:path w="2066925" h="368934">
                  <a:moveTo>
                    <a:pt x="0" y="61468"/>
                  </a:moveTo>
                  <a:lnTo>
                    <a:pt x="4835" y="37558"/>
                  </a:lnTo>
                  <a:lnTo>
                    <a:pt x="18018" y="18018"/>
                  </a:lnTo>
                  <a:lnTo>
                    <a:pt x="37558" y="4835"/>
                  </a:lnTo>
                  <a:lnTo>
                    <a:pt x="61468" y="0"/>
                  </a:lnTo>
                  <a:lnTo>
                    <a:pt x="2005076" y="0"/>
                  </a:lnTo>
                  <a:lnTo>
                    <a:pt x="2028985" y="4835"/>
                  </a:lnTo>
                  <a:lnTo>
                    <a:pt x="2048525" y="18018"/>
                  </a:lnTo>
                  <a:lnTo>
                    <a:pt x="2061708" y="37558"/>
                  </a:lnTo>
                  <a:lnTo>
                    <a:pt x="2066544" y="61468"/>
                  </a:lnTo>
                  <a:lnTo>
                    <a:pt x="2066544" y="307340"/>
                  </a:lnTo>
                  <a:lnTo>
                    <a:pt x="2061708" y="331249"/>
                  </a:lnTo>
                  <a:lnTo>
                    <a:pt x="2048525" y="350789"/>
                  </a:lnTo>
                  <a:lnTo>
                    <a:pt x="2028985" y="363972"/>
                  </a:lnTo>
                  <a:lnTo>
                    <a:pt x="2005076" y="368808"/>
                  </a:lnTo>
                  <a:lnTo>
                    <a:pt x="61468" y="368808"/>
                  </a:lnTo>
                  <a:lnTo>
                    <a:pt x="37558" y="363972"/>
                  </a:lnTo>
                  <a:lnTo>
                    <a:pt x="18018" y="350789"/>
                  </a:lnTo>
                  <a:lnTo>
                    <a:pt x="4835" y="331249"/>
                  </a:lnTo>
                  <a:lnTo>
                    <a:pt x="0" y="307340"/>
                  </a:lnTo>
                  <a:lnTo>
                    <a:pt x="0" y="61468"/>
                  </a:lnTo>
                  <a:close/>
                </a:path>
              </a:pathLst>
            </a:custGeom>
            <a:ln w="24384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809231" y="444982"/>
              <a:ext cx="1827022" cy="437159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6927850" y="490473"/>
            <a:ext cx="1589405" cy="25590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500" dirty="0">
                <a:latin typeface="Calibri"/>
                <a:cs typeface="Calibri"/>
              </a:rPr>
              <a:t>NIVEL:</a:t>
            </a:r>
            <a:r>
              <a:rPr sz="1500" spc="-70" dirty="0">
                <a:latin typeface="Calibri"/>
                <a:cs typeface="Calibri"/>
              </a:rPr>
              <a:t> </a:t>
            </a:r>
            <a:r>
              <a:rPr sz="1500" spc="-5" dirty="0">
                <a:latin typeface="Calibri"/>
                <a:cs typeface="Calibri"/>
              </a:rPr>
              <a:t>SECUNDARIA</a:t>
            </a:r>
            <a:endParaRPr sz="1500">
              <a:latin typeface="Calibri"/>
              <a:cs typeface="Calibri"/>
            </a:endParaRPr>
          </a:p>
        </p:txBody>
      </p: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532815" y="1247775"/>
          <a:ext cx="7856855" cy="497514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856855"/>
              </a:tblGrid>
              <a:tr h="164211">
                <a:tc>
                  <a:txBody>
                    <a:bodyPr/>
                    <a:lstStyle/>
                    <a:p>
                      <a:pPr marL="3810">
                        <a:lnSpc>
                          <a:spcPts val="1195"/>
                        </a:lnSpc>
                      </a:pPr>
                      <a:r>
                        <a:rPr sz="1050" spc="-10" dirty="0">
                          <a:latin typeface="Calibri"/>
                          <a:cs typeface="Calibri"/>
                        </a:rPr>
                        <a:t>SUETER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CERRADO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215518">
                <a:tc>
                  <a:txBody>
                    <a:bodyPr/>
                    <a:lstStyle/>
                    <a:p>
                      <a:pPr marL="3810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050" dirty="0">
                          <a:latin typeface="Calibri"/>
                          <a:cs typeface="Calibri"/>
                        </a:rPr>
                        <a:t>Suéter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modelo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cerrado,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para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niños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niñas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cuello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V,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manga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larga.Tipo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tela:</a:t>
                      </a:r>
                      <a:r>
                        <a:rPr sz="105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tejido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doble,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100%</a:t>
                      </a:r>
                      <a:r>
                        <a:rPr sz="1050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acrilán.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222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215392">
                <a:tc>
                  <a:txBody>
                    <a:bodyPr/>
                    <a:lstStyle/>
                    <a:p>
                      <a:pPr marL="3810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050" spc="-5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cuello,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puños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 y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parte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inferior del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suéter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 con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acabado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tejido</a:t>
                      </a:r>
                      <a:r>
                        <a:rPr sz="105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tipo remallado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y/o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vivos.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222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164337">
                <a:tc>
                  <a:txBody>
                    <a:bodyPr/>
                    <a:lstStyle/>
                    <a:p>
                      <a:pPr marL="3810">
                        <a:lnSpc>
                          <a:spcPts val="1195"/>
                        </a:lnSpc>
                        <a:tabLst>
                          <a:tab pos="2121535" algn="l"/>
                        </a:tabLst>
                      </a:pPr>
                      <a:r>
                        <a:rPr sz="1050" spc="-5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bordado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 o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parche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logotipo	De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talla</a:t>
                      </a:r>
                      <a:r>
                        <a:rPr sz="105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12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44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164211">
                <a:tc>
                  <a:txBody>
                    <a:bodyPr/>
                    <a:lstStyle/>
                    <a:p>
                      <a:pPr marL="3810">
                        <a:lnSpc>
                          <a:spcPts val="1195"/>
                        </a:lnSpc>
                      </a:pPr>
                      <a:r>
                        <a:rPr sz="1050" spc="-10" dirty="0">
                          <a:latin typeface="Calibri"/>
                          <a:cs typeface="Calibri"/>
                        </a:rPr>
                        <a:t>SUETER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CERRADO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430911">
                <a:tc>
                  <a:txBody>
                    <a:bodyPr/>
                    <a:lstStyle/>
                    <a:p>
                      <a:pPr marL="3810" marR="1066800">
                        <a:lnSpc>
                          <a:spcPct val="101099"/>
                        </a:lnSpc>
                        <a:spcBef>
                          <a:spcPts val="380"/>
                        </a:spcBef>
                      </a:pPr>
                      <a:r>
                        <a:rPr sz="1050" dirty="0">
                          <a:latin typeface="Calibri"/>
                          <a:cs typeface="Calibri"/>
                        </a:rPr>
                        <a:t>Suéter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modelo cerrado,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de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dos colores, para niños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y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niñas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con cuello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V,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manga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larga.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Tipo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de tela: tejido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doble, 100%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acrilán. </a:t>
                      </a:r>
                      <a:r>
                        <a:rPr sz="1050" spc="-2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cuello,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puños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parte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inferior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del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suéter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acabado</a:t>
                      </a:r>
                      <a:r>
                        <a:rPr sz="105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tejido</a:t>
                      </a:r>
                      <a:r>
                        <a:rPr sz="1050" spc="-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tipo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remallado</a:t>
                      </a:r>
                      <a:r>
                        <a:rPr sz="105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y/o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vivos.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482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164210">
                <a:tc>
                  <a:txBody>
                    <a:bodyPr/>
                    <a:lstStyle/>
                    <a:p>
                      <a:pPr marL="3810">
                        <a:lnSpc>
                          <a:spcPts val="1195"/>
                        </a:lnSpc>
                        <a:tabLst>
                          <a:tab pos="1621790" algn="l"/>
                        </a:tabLst>
                      </a:pPr>
                      <a:r>
                        <a:rPr sz="1050" spc="-5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bordado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logotipo.	De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talla</a:t>
                      </a:r>
                      <a:r>
                        <a:rPr sz="105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12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44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164211">
                <a:tc>
                  <a:txBody>
                    <a:bodyPr/>
                    <a:lstStyle/>
                    <a:p>
                      <a:pPr marL="3810">
                        <a:lnSpc>
                          <a:spcPts val="1195"/>
                        </a:lnSpc>
                      </a:pPr>
                      <a:r>
                        <a:rPr sz="1050" spc="-10" dirty="0">
                          <a:latin typeface="Calibri"/>
                          <a:cs typeface="Calibri"/>
                        </a:rPr>
                        <a:t>SUETER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 ABIERTO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578866">
                <a:tc>
                  <a:txBody>
                    <a:bodyPr/>
                    <a:lstStyle/>
                    <a:p>
                      <a:pPr marL="381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050" dirty="0">
                          <a:latin typeface="Calibri"/>
                          <a:cs typeface="Calibri"/>
                        </a:rPr>
                        <a:t>Suéter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modelo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abierto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botones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 al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frente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para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niños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niñas,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manga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larga.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Tipo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 de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tela:</a:t>
                      </a:r>
                      <a:r>
                        <a:rPr sz="105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tejido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doble,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100%</a:t>
                      </a:r>
                      <a:r>
                        <a:rPr sz="1050" spc="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acrilán.</a:t>
                      </a:r>
                      <a:endParaRPr sz="1050">
                        <a:latin typeface="Calibri"/>
                        <a:cs typeface="Calibri"/>
                      </a:endParaRPr>
                    </a:p>
                    <a:p>
                      <a:pPr marL="3810">
                        <a:lnSpc>
                          <a:spcPts val="1255"/>
                        </a:lnSpc>
                        <a:spcBef>
                          <a:spcPts val="10"/>
                        </a:spcBef>
                        <a:tabLst>
                          <a:tab pos="6031865" algn="l"/>
                        </a:tabLst>
                      </a:pPr>
                      <a:r>
                        <a:rPr sz="1050" spc="-5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cuello,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puños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parte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inferior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del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suéter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acabado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tejido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tipo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remallado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y/o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vivos.	b)</a:t>
                      </a:r>
                      <a:r>
                        <a:rPr sz="105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sin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bolsas</a:t>
                      </a:r>
                      <a:endParaRPr sz="1050">
                        <a:latin typeface="Calibri"/>
                        <a:cs typeface="Calibri"/>
                      </a:endParaRPr>
                    </a:p>
                    <a:p>
                      <a:pPr marL="3810">
                        <a:lnSpc>
                          <a:spcPts val="1255"/>
                        </a:lnSpc>
                        <a:tabLst>
                          <a:tab pos="2727960" algn="l"/>
                        </a:tabLst>
                      </a:pPr>
                      <a:r>
                        <a:rPr sz="1050" spc="-5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bordado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parche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logotipo.	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talla</a:t>
                      </a:r>
                      <a:r>
                        <a:rPr sz="105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12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44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164210">
                <a:tc>
                  <a:txBody>
                    <a:bodyPr/>
                    <a:lstStyle/>
                    <a:p>
                      <a:pPr marL="3810">
                        <a:lnSpc>
                          <a:spcPts val="1195"/>
                        </a:lnSpc>
                      </a:pPr>
                      <a:r>
                        <a:rPr sz="1050" spc="-10" dirty="0">
                          <a:latin typeface="Calibri"/>
                          <a:cs typeface="Calibri"/>
                        </a:rPr>
                        <a:t>SUETER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 ABIERTO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215392">
                <a:tc>
                  <a:txBody>
                    <a:bodyPr/>
                    <a:lstStyle/>
                    <a:p>
                      <a:pPr marL="3810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050" dirty="0">
                          <a:latin typeface="Calibri"/>
                          <a:cs typeface="Calibri"/>
                        </a:rPr>
                        <a:t>Suéter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 modelo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abierto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cierre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al frente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para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niños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 y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niñas,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manga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larga,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 bolsas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al frente.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359156">
                <a:tc>
                  <a:txBody>
                    <a:bodyPr/>
                    <a:lstStyle/>
                    <a:p>
                      <a:pPr marL="3810">
                        <a:lnSpc>
                          <a:spcPct val="100000"/>
                        </a:lnSpc>
                        <a:spcBef>
                          <a:spcPts val="114"/>
                        </a:spcBef>
                        <a:tabLst>
                          <a:tab pos="5254625" algn="l"/>
                        </a:tabLst>
                      </a:pPr>
                      <a:r>
                        <a:rPr sz="1050" spc="-5" dirty="0">
                          <a:latin typeface="Calibri"/>
                          <a:cs typeface="Calibri"/>
                        </a:rPr>
                        <a:t>Tipo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 de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tela:</a:t>
                      </a:r>
                      <a:r>
                        <a:rPr sz="105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punto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roma,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80%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acrílico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20%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poliéster	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cuello,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al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 final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las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mangas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en la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 parte</a:t>
                      </a:r>
                      <a:endParaRPr sz="1050">
                        <a:latin typeface="Calibri"/>
                        <a:cs typeface="Calibri"/>
                      </a:endParaRPr>
                    </a:p>
                    <a:p>
                      <a:pPr marL="381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050" dirty="0">
                          <a:latin typeface="Calibri"/>
                          <a:cs typeface="Calibri"/>
                        </a:rPr>
                        <a:t>baja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al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final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inferior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del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suéter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acabado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tejido</a:t>
                      </a:r>
                      <a:r>
                        <a:rPr sz="1050" spc="-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tipo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remallado.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460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164210">
                <a:tc>
                  <a:txBody>
                    <a:bodyPr/>
                    <a:lstStyle/>
                    <a:p>
                      <a:pPr marL="3810">
                        <a:lnSpc>
                          <a:spcPts val="1195"/>
                        </a:lnSpc>
                        <a:tabLst>
                          <a:tab pos="2727960" algn="l"/>
                        </a:tabLst>
                      </a:pPr>
                      <a:r>
                        <a:rPr sz="1050" spc="-5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2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bolsas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 con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bordado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parche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logotipo.	De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talla</a:t>
                      </a:r>
                      <a:r>
                        <a:rPr sz="105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12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44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164211">
                <a:tc>
                  <a:txBody>
                    <a:bodyPr/>
                    <a:lstStyle/>
                    <a:p>
                      <a:pPr marL="3810">
                        <a:lnSpc>
                          <a:spcPts val="1195"/>
                        </a:lnSpc>
                      </a:pPr>
                      <a:r>
                        <a:rPr sz="1050" spc="-10" dirty="0">
                          <a:latin typeface="Calibri"/>
                          <a:cs typeface="Calibri"/>
                        </a:rPr>
                        <a:t>SUETER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 ABIERTO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215519">
                <a:tc>
                  <a:txBody>
                    <a:bodyPr/>
                    <a:lstStyle/>
                    <a:p>
                      <a:pPr marL="3810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1050" dirty="0">
                          <a:latin typeface="Calibri"/>
                          <a:cs typeface="Calibri"/>
                        </a:rPr>
                        <a:t>Suéter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 modelo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abierto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cierre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al frente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para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niños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 y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niñas,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manga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larga,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 bolsas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al frente.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234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359029">
                <a:tc>
                  <a:txBody>
                    <a:bodyPr/>
                    <a:lstStyle/>
                    <a:p>
                      <a:pPr marL="3810">
                        <a:lnSpc>
                          <a:spcPct val="100000"/>
                        </a:lnSpc>
                        <a:spcBef>
                          <a:spcPts val="120"/>
                        </a:spcBef>
                        <a:tabLst>
                          <a:tab pos="5254625" algn="l"/>
                        </a:tabLst>
                      </a:pPr>
                      <a:r>
                        <a:rPr sz="1050" spc="-5" dirty="0">
                          <a:latin typeface="Calibri"/>
                          <a:cs typeface="Calibri"/>
                        </a:rPr>
                        <a:t>Tipo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 de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tela:</a:t>
                      </a:r>
                      <a:r>
                        <a:rPr sz="105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punto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roma,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80%</a:t>
                      </a:r>
                      <a:r>
                        <a:rPr sz="1050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acrílico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20%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poliéster	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cuello,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al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 final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las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mangas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en la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 parte</a:t>
                      </a:r>
                      <a:endParaRPr sz="1050">
                        <a:latin typeface="Calibri"/>
                        <a:cs typeface="Calibri"/>
                      </a:endParaRPr>
                    </a:p>
                    <a:p>
                      <a:pPr marL="3810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1050" dirty="0">
                          <a:latin typeface="Calibri"/>
                          <a:cs typeface="Calibri"/>
                        </a:rPr>
                        <a:t>baja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al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final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inferior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del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suéter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acabado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tejido</a:t>
                      </a:r>
                      <a:r>
                        <a:rPr sz="1050" spc="-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tipo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remallado.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52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164337">
                <a:tc>
                  <a:txBody>
                    <a:bodyPr/>
                    <a:lstStyle/>
                    <a:p>
                      <a:pPr marL="152400">
                        <a:lnSpc>
                          <a:spcPts val="1195"/>
                        </a:lnSpc>
                        <a:tabLst>
                          <a:tab pos="466090" algn="l"/>
                        </a:tabLst>
                      </a:pPr>
                      <a:r>
                        <a:rPr sz="1050" spc="-5" dirty="0">
                          <a:latin typeface="Calibri"/>
                          <a:cs typeface="Calibri"/>
                        </a:rPr>
                        <a:t>a)	sin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bolsa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 con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bordado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parche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 de</a:t>
                      </a:r>
                      <a:r>
                        <a:rPr sz="105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logotipo.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164210">
                <a:tc>
                  <a:txBody>
                    <a:bodyPr/>
                    <a:lstStyle/>
                    <a:p>
                      <a:pPr marL="76200">
                        <a:lnSpc>
                          <a:spcPts val="1195"/>
                        </a:lnSpc>
                      </a:pPr>
                      <a:r>
                        <a:rPr sz="105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5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talla</a:t>
                      </a:r>
                      <a:r>
                        <a:rPr sz="105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12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 la</a:t>
                      </a:r>
                      <a:r>
                        <a:rPr sz="105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44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164223">
                <a:tc>
                  <a:txBody>
                    <a:bodyPr/>
                    <a:lstStyle/>
                    <a:p>
                      <a:pPr marL="3810">
                        <a:lnSpc>
                          <a:spcPts val="1195"/>
                        </a:lnSpc>
                      </a:pPr>
                      <a:r>
                        <a:rPr sz="1050" spc="-5" dirty="0">
                          <a:latin typeface="Calibri"/>
                          <a:cs typeface="Calibri"/>
                        </a:rPr>
                        <a:t>CHAMARRA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DE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PANTS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ABIERTO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578777">
                <a:tc>
                  <a:txBody>
                    <a:bodyPr/>
                    <a:lstStyle/>
                    <a:p>
                      <a:pPr marL="381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050" spc="-5" dirty="0">
                          <a:latin typeface="Calibri"/>
                          <a:cs typeface="Calibri"/>
                        </a:rPr>
                        <a:t>Chamarra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pants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modelo</a:t>
                      </a:r>
                      <a:r>
                        <a:rPr sz="105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abierto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cierre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al frente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para</a:t>
                      </a:r>
                      <a:r>
                        <a:rPr sz="105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niños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 y</a:t>
                      </a:r>
                      <a:r>
                        <a:rPr sz="105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niñas,</a:t>
                      </a:r>
                      <a:r>
                        <a:rPr sz="105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manga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larga,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con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dos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bolsas.</a:t>
                      </a:r>
                      <a:endParaRPr sz="1050">
                        <a:latin typeface="Calibri"/>
                        <a:cs typeface="Calibri"/>
                      </a:endParaRPr>
                    </a:p>
                    <a:p>
                      <a:pPr marL="3810" marR="135890">
                        <a:lnSpc>
                          <a:spcPct val="100000"/>
                        </a:lnSpc>
                        <a:spcBef>
                          <a:spcPts val="10"/>
                        </a:spcBef>
                        <a:tabLst>
                          <a:tab pos="5321300" algn="l"/>
                        </a:tabLst>
                      </a:pPr>
                      <a:r>
                        <a:rPr sz="1050" spc="-5" dirty="0">
                          <a:latin typeface="Calibri"/>
                          <a:cs typeface="Calibri"/>
                        </a:rPr>
                        <a:t>Tipo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de tela: tejido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punto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de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roma, 80%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acrílico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20% poliéster. En cuello, puños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y en la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parte inferior del suéter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con 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acabado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de tejido tipo </a:t>
                      </a:r>
                      <a:r>
                        <a:rPr sz="105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remallado.	Con bordado</a:t>
                      </a:r>
                      <a:r>
                        <a:rPr sz="105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105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logotipo</a:t>
                      </a:r>
                      <a:r>
                        <a:rPr sz="105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De la</a:t>
                      </a:r>
                      <a:r>
                        <a:rPr sz="105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talla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12</a:t>
                      </a:r>
                      <a:r>
                        <a:rPr sz="105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latin typeface="Calibri"/>
                          <a:cs typeface="Calibri"/>
                        </a:rPr>
                        <a:t>a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sz="105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latin typeface="Calibri"/>
                          <a:cs typeface="Calibri"/>
                        </a:rPr>
                        <a:t>44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681509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396</TotalTime>
  <Words>1835</Words>
  <Application>Microsoft Office PowerPoint</Application>
  <PresentationFormat>Carta (216 x 279 mm)</PresentationFormat>
  <Paragraphs>298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Amaranta Patino Mendez</dc:creator>
  <cp:lastModifiedBy>Hector Antonio Toscano Barajas</cp:lastModifiedBy>
  <cp:revision>28</cp:revision>
  <cp:lastPrinted>2021-11-11T21:03:28Z</cp:lastPrinted>
  <dcterms:created xsi:type="dcterms:W3CDTF">2021-11-11T16:13:01Z</dcterms:created>
  <dcterms:modified xsi:type="dcterms:W3CDTF">2021-11-24T21:06:07Z</dcterms:modified>
</cp:coreProperties>
</file>